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78" r:id="rId5"/>
    <p:sldMasterId id="2147484313" r:id="rId6"/>
  </p:sldMasterIdLst>
  <p:notesMasterIdLst>
    <p:notesMasterId r:id="rId31"/>
  </p:notesMasterIdLst>
  <p:handoutMasterIdLst>
    <p:handoutMasterId r:id="rId32"/>
  </p:handoutMasterIdLst>
  <p:sldIdLst>
    <p:sldId id="1381" r:id="rId7"/>
    <p:sldId id="1412" r:id="rId8"/>
    <p:sldId id="1240" r:id="rId9"/>
    <p:sldId id="1451" r:id="rId10"/>
    <p:sldId id="1452" r:id="rId11"/>
    <p:sldId id="1453" r:id="rId12"/>
    <p:sldId id="1443" r:id="rId13"/>
    <p:sldId id="1439" r:id="rId14"/>
    <p:sldId id="1454" r:id="rId15"/>
    <p:sldId id="1456" r:id="rId16"/>
    <p:sldId id="1455" r:id="rId17"/>
    <p:sldId id="1457" r:id="rId18"/>
    <p:sldId id="1458" r:id="rId19"/>
    <p:sldId id="1459" r:id="rId20"/>
    <p:sldId id="1460" r:id="rId21"/>
    <p:sldId id="1461" r:id="rId22"/>
    <p:sldId id="1462" r:id="rId23"/>
    <p:sldId id="1464" r:id="rId24"/>
    <p:sldId id="1413" r:id="rId25"/>
    <p:sldId id="1465" r:id="rId26"/>
    <p:sldId id="1466" r:id="rId27"/>
    <p:sldId id="1417" r:id="rId28"/>
    <p:sldId id="1414" r:id="rId29"/>
    <p:sldId id="1132"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Ed 2014" id="{35FF1B32-12B8-492E-B6DA-DE5AF3A7929F}">
          <p14:sldIdLst>
            <p14:sldId id="1381"/>
          </p14:sldIdLst>
        </p14:section>
        <p14:section name="Template Layouts" id="{FF377351-AA58-4A42-A64C-48719B975E8A}">
          <p14:sldIdLst>
            <p14:sldId id="1412"/>
            <p14:sldId id="1240"/>
            <p14:sldId id="1451"/>
            <p14:sldId id="1452"/>
            <p14:sldId id="1453"/>
            <p14:sldId id="1443"/>
            <p14:sldId id="1439"/>
            <p14:sldId id="1454"/>
            <p14:sldId id="1456"/>
            <p14:sldId id="1455"/>
            <p14:sldId id="1457"/>
            <p14:sldId id="1458"/>
            <p14:sldId id="1459"/>
            <p14:sldId id="1460"/>
            <p14:sldId id="1461"/>
            <p14:sldId id="1462"/>
            <p14:sldId id="1464"/>
          </p14:sldIdLst>
        </p14:section>
        <p14:section name="Required TechEd Slides" id="{26AC01F7-B32B-44E9-BE5B-D21B17F99D23}">
          <p14:sldIdLst>
            <p14:sldId id="1413"/>
            <p14:sldId id="1465"/>
            <p14:sldId id="1466"/>
            <p14:sldId id="1417"/>
            <p14:sldId id="1414"/>
            <p14:sldId id="11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FFFFF"/>
    <a:srgbClr val="0072C6"/>
    <a:srgbClr val="00BCF2"/>
    <a:srgbClr val="7FBA00"/>
    <a:srgbClr val="002050"/>
    <a:srgbClr val="000000"/>
    <a:srgbClr val="68217A"/>
    <a:srgbClr val="B4009E"/>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730" autoAdjust="0"/>
  </p:normalViewPr>
  <p:slideViewPr>
    <p:cSldViewPr snapToObjects="1">
      <p:cViewPr varScale="1">
        <p:scale>
          <a:sx n="121" d="100"/>
          <a:sy n="121" d="100"/>
        </p:scale>
        <p:origin x="90" y="258"/>
      </p:cViewPr>
      <p:guideLst/>
    </p:cSldViewPr>
  </p:slideViewPr>
  <p:outlineViewPr>
    <p:cViewPr>
      <p:scale>
        <a:sx n="33" d="100"/>
        <a:sy n="33" d="100"/>
      </p:scale>
      <p:origin x="0" y="-2862"/>
    </p:cViewPr>
  </p:outlineViewPr>
  <p:notesTextViewPr>
    <p:cViewPr>
      <p:scale>
        <a:sx n="3" d="2"/>
        <a:sy n="3" d="2"/>
      </p:scale>
      <p:origin x="0" y="0"/>
    </p:cViewPr>
  </p:notesTextViewPr>
  <p:sorterViewPr>
    <p:cViewPr>
      <p:scale>
        <a:sx n="125" d="100"/>
        <a:sy n="125" d="100"/>
      </p:scale>
      <p:origin x="0" y="-13536"/>
    </p:cViewPr>
  </p:sorterViewPr>
  <p:notesViewPr>
    <p:cSldViewPr snapToObjects="1" showGuides="1">
      <p:cViewPr varScale="1">
        <p:scale>
          <a:sx n="81" d="100"/>
          <a:sy n="81" d="100"/>
        </p:scale>
        <p:origin x="222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5/14/2014</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5/14/2014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2253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5/14/2014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6752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96588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160098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332691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0E82BC82-8750-4FBE-93D3-93C35779230C}" type="datetime1">
              <a:rPr lang="en-US" smtClean="0">
                <a:solidFill>
                  <a:prstClr val="black"/>
                </a:solidFill>
              </a:rPr>
              <a:t>5/14/2014</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75452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5/14/2014</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30189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pPr/>
              <a:t>3</a:t>
            </a:fld>
            <a:endParaRPr lang="en-US" dirty="0"/>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t>5/14/2014</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9753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8B263312-38AA-4E1E-B2B5-0F8F122B24FE}" type="slidenum">
              <a:rPr lang="en-US" smtClean="0"/>
              <a:pPr/>
              <a:t>4</a:t>
            </a:fld>
            <a:endParaRPr lang="en-US" dirty="0"/>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6" name="Date Placeholder 15"/>
          <p:cNvSpPr>
            <a:spLocks noGrp="1"/>
          </p:cNvSpPr>
          <p:nvPr>
            <p:ph type="dt" idx="13"/>
          </p:nvPr>
        </p:nvSpPr>
        <p:spPr/>
        <p:txBody>
          <a:bodyPr/>
          <a:lstStyle/>
          <a:p>
            <a:fld id="{8453B4A1-23F0-4EA8-922A-C21006FB5AB3}" type="datetime1">
              <a:rPr lang="en-US" smtClean="0"/>
              <a:t>5/14/2014</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4655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0097E157-E0D5-46B4-9986-DBFE9E7E9A3F}" type="datetime1">
              <a:rPr lang="en-US" smtClean="0"/>
              <a:t>5/14/2014</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34462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5/14/2014</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87736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5/14/2014</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11585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5/14/2014</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23396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F6D0C1E9-C76A-461C-8E91-17FFC972AC04}" type="datetime1">
              <a:rPr lang="en-US" smtClean="0"/>
              <a:t>5/14/2014</a:t>
            </a:fld>
            <a:endParaRPr lang="en-US" dirty="0"/>
          </a:p>
        </p:txBody>
      </p:sp>
      <p:sp>
        <p:nvSpPr>
          <p:cNvPr id="7" name="Footer Placeholder 6"/>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28007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22759578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22516827"/>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652924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1465003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31341593"/>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352320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118794721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
        <p:nvSpPr>
          <p:cNvPr id="6"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15624704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
        <p:nvSpPr>
          <p:cNvPr id="7"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2619486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
        <p:nvSpPr>
          <p:cNvPr id="11" name="Text Placeholder 5"/>
          <p:cNvSpPr>
            <a:spLocks noGrp="1"/>
          </p:cNvSpPr>
          <p:nvPr>
            <p:ph type="body" sz="quarter" idx="15" hasCustomPrompt="1"/>
          </p:nvPr>
        </p:nvSpPr>
        <p:spPr>
          <a:xfrm>
            <a:off x="10333038" y="296863"/>
            <a:ext cx="1828800" cy="378565"/>
          </a:xfrm>
        </p:spPr>
        <p:txBody>
          <a:bodyPr/>
          <a:lstStyle>
            <a:lvl1pPr marL="0" indent="0" algn="r">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6811277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974722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618755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423721303"/>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46703589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233056947"/>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06006130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879593"/>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161546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7667305"/>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5519558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79607697"/>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739718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4129200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240549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02932992"/>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3489970001"/>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90153973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1888485801"/>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3596074"/>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695385931"/>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31878866"/>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50-50 Right Photo Layout">
    <p:bg bwMode="auto">
      <p:bgPr>
        <a:solidFill>
          <a:srgbClr val="002050"/>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gray">
          <a:xfrm>
            <a:off x="6219825" y="0"/>
            <a:ext cx="6216650" cy="6992587"/>
          </a:xfrm>
          <a:blipFill>
            <a:blip r:embed="rId2"/>
            <a:stretch>
              <a:fillRect/>
            </a:stretch>
          </a:blipFill>
        </p:spPr>
        <p:txBody>
          <a:bodyPr tIns="548640" anchor="ctr" anchorCtr="0">
            <a:noAutofit/>
          </a:bodyPr>
          <a:lstStyle>
            <a:lvl1pPr marL="342900" marR="0" indent="-342900" algn="ctr" defTabSz="932742" rtl="0" eaLnBrk="1" fontAlgn="auto" latinLnBrk="0" hangingPunct="1">
              <a:lnSpc>
                <a:spcPct val="90000"/>
              </a:lnSpc>
              <a:spcBef>
                <a:spcPct val="20000"/>
              </a:spcBef>
              <a:spcAft>
                <a:spcPts val="0"/>
              </a:spcAft>
              <a:buClr>
                <a:schemeClr val="tx1"/>
              </a:buClr>
              <a:buSzPct val="100000"/>
              <a:buFontTx/>
              <a:buBlip>
                <a:blip r:embed="rId3"/>
              </a:buBlip>
              <a:tabLst/>
              <a:defRPr lang="en-US" sz="2400" kern="1200" spc="0" baseline="0" dirty="0">
                <a:gradFill>
                  <a:gsLst>
                    <a:gs pos="1250">
                      <a:srgbClr val="FFFFFF"/>
                    </a:gs>
                    <a:gs pos="100000">
                      <a:srgbClr val="FFFFFF"/>
                    </a:gs>
                  </a:gsLst>
                  <a:lin ang="5400000" scaled="0"/>
                </a:gradFill>
                <a:latin typeface="+mj-lt"/>
                <a:ea typeface="+mn-ea"/>
                <a:cs typeface="+mn-cs"/>
              </a:defRPr>
            </a:lvl1pPr>
          </a:lstStyle>
          <a:p>
            <a:r>
              <a:rPr lang="en-US" smtClean="0"/>
              <a:t>Click icon to add picture</a:t>
            </a:r>
            <a:endParaRPr lang="en-US" dirty="0"/>
          </a:p>
        </p:txBody>
      </p:sp>
      <p:sp>
        <p:nvSpPr>
          <p:cNvPr id="4" name="Title 1"/>
          <p:cNvSpPr>
            <a:spLocks noGrp="1"/>
          </p:cNvSpPr>
          <p:nvPr>
            <p:ph type="title" hasCustomPrompt="1"/>
          </p:nvPr>
        </p:nvSpPr>
        <p:spPr bwMode="invGray">
          <a:xfrm>
            <a:off x="274639" y="2137695"/>
            <a:ext cx="5486400" cy="2731168"/>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Section title</a:t>
            </a:r>
            <a:endParaRPr lang="en-US" dirty="0"/>
          </a:p>
        </p:txBody>
      </p:sp>
      <p:sp>
        <p:nvSpPr>
          <p:cNvPr id="6" name="Text Placeholder 2"/>
          <p:cNvSpPr>
            <a:spLocks noGrp="1"/>
          </p:cNvSpPr>
          <p:nvPr>
            <p:ph type="body" sz="quarter" idx="14" hasCustomPrompt="1"/>
          </p:nvPr>
        </p:nvSpPr>
        <p:spPr bwMode="invGray">
          <a:xfrm>
            <a:off x="276272" y="4868863"/>
            <a:ext cx="5485039" cy="914399"/>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10" name="MS logo white"/>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57200" y="6182440"/>
            <a:ext cx="1552931" cy="332660"/>
          </a:xfrm>
          <a:prstGeom prst="rect">
            <a:avLst/>
          </a:prstGeom>
        </p:spPr>
      </p:pic>
    </p:spTree>
    <p:extLst>
      <p:ext uri="{BB962C8B-B14F-4D97-AF65-F5344CB8AC3E}">
        <p14:creationId xmlns:p14="http://schemas.microsoft.com/office/powerpoint/2010/main" val="1469670097"/>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2724175"/>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833378"/>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9947515"/>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964306"/>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13435617"/>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6695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602838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2"/>
            <a:ext cx="11375536" cy="2228302"/>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108718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71538" y="483677"/>
            <a:ext cx="1811112" cy="387966"/>
          </a:xfrm>
          <a:prstGeom prst="rect">
            <a:avLst/>
          </a:prstGeom>
        </p:spPr>
      </p:pic>
      <p:pic>
        <p:nvPicPr>
          <p:cNvPr id="6"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058190" y="448802"/>
            <a:ext cx="2965328" cy="1283012"/>
          </a:xfrm>
          <a:prstGeom prst="rect">
            <a:avLst/>
          </a:prstGeom>
        </p:spPr>
      </p:pic>
    </p:spTree>
    <p:extLst>
      <p:ext uri="{BB962C8B-B14F-4D97-AF65-F5344CB8AC3E}">
        <p14:creationId xmlns:p14="http://schemas.microsoft.com/office/powerpoint/2010/main" val="298809597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0" y="1028"/>
            <a:ext cx="12436474" cy="6992469"/>
          </a:xfrm>
          <a:prstGeom prst="rect">
            <a:avLst/>
          </a:prstGeom>
        </p:spPr>
      </p:pic>
      <p:sp>
        <p:nvSpPr>
          <p:cNvPr id="14" name="Dark gradation bottom"/>
          <p:cNvSpPr/>
          <p:nvPr userDrawn="1"/>
        </p:nvSpPr>
        <p:spPr bwMode="gray">
          <a:xfrm flipV="1">
            <a:off x="0" y="-4"/>
            <a:ext cx="12446758" cy="6994525"/>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28"/>
            <a:ext cx="12446757" cy="6994525"/>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74638" y="2125663"/>
            <a:ext cx="6400800" cy="3657600"/>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5661"/>
            <a:ext cx="6402388" cy="2103119"/>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4228783"/>
            <a:ext cx="6400800"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74108" y="448802"/>
            <a:ext cx="2965328" cy="1283012"/>
          </a:xfrm>
          <a:prstGeom prst="rect">
            <a:avLst/>
          </a:prstGeom>
        </p:spPr>
      </p:pic>
    </p:spTree>
    <p:extLst>
      <p:ext uri="{BB962C8B-B14F-4D97-AF65-F5344CB8AC3E}">
        <p14:creationId xmlns:p14="http://schemas.microsoft.com/office/powerpoint/2010/main" val="24938219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8229535"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58332" y="6182440"/>
            <a:ext cx="1552931" cy="332660"/>
          </a:xfrm>
          <a:prstGeom prst="rect">
            <a:avLst/>
          </a:prstGeom>
        </p:spPr>
      </p:pic>
    </p:spTree>
    <p:extLst>
      <p:ext uri="{BB962C8B-B14F-4D97-AF65-F5344CB8AC3E}">
        <p14:creationId xmlns:p14="http://schemas.microsoft.com/office/powerpoint/2010/main" val="2068965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715399378"/>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82296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82295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82295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invGray">
          <a:xfrm>
            <a:off x="458332" y="6182440"/>
            <a:ext cx="1552931" cy="332660"/>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74108" y="448802"/>
            <a:ext cx="2965328" cy="1283012"/>
          </a:xfrm>
          <a:prstGeom prst="rect">
            <a:avLst/>
          </a:prstGeom>
        </p:spPr>
      </p:pic>
    </p:spTree>
    <p:extLst>
      <p:ext uri="{BB962C8B-B14F-4D97-AF65-F5344CB8AC3E}">
        <p14:creationId xmlns:p14="http://schemas.microsoft.com/office/powerpoint/2010/main" val="273191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8229589" cy="1829593"/>
          </a:xfrm>
          <a:noFill/>
        </p:spPr>
        <p:txBody>
          <a:bodyPr lIns="182880" tIns="146304" rIns="182880" bIns="146304">
            <a:noAutofit/>
          </a:bodyPr>
          <a:lstStyle>
            <a:lvl1pPr marL="0" indent="0">
              <a:spcBef>
                <a:spcPts val="0"/>
              </a:spcBef>
              <a:buNone/>
              <a:defRPr sz="3600"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228896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8229599"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8747661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191454043"/>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50990529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2996659027"/>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330626474"/>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938621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5820578"/>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4020797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87586">
                      <a:srgbClr val="FFFFFF"/>
                    </a:gs>
                    <a:gs pos="52000">
                      <a:srgbClr val="FFFFFF"/>
                    </a:gs>
                  </a:gsLst>
                  <a:lin ang="5400000" scaled="0"/>
                </a:gradFill>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25872351"/>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045787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76677765"/>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1"/>
              </a:buClr>
              <a:buFontTx/>
              <a:buBlip>
                <a:blip r:embed="rId2"/>
              </a:buBlip>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525747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Tx/>
              <a:buBlip>
                <a:blip r:embed="rId2"/>
              </a:buBlip>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937654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0044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397875151"/>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913916219"/>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07950968"/>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746991108"/>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smtClean="0"/>
              <a:t>Section title</a:t>
            </a:r>
            <a:endParaRPr lang="en-US" dirty="0"/>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371635149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374628046"/>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05066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169756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4811797"/>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9858755"/>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8600537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70350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image" Target="../media/image2.png"/><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image" Target="../media/image1.png"/><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image" Target="../media/image2.png"/><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image" Target="../media/image1.png"/><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4"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205" r:id="rId1"/>
    <p:sldLayoutId id="2147484276" r:id="rId2"/>
    <p:sldLayoutId id="2147484167" r:id="rId3"/>
    <p:sldLayoutId id="2147484166" r:id="rId4"/>
    <p:sldLayoutId id="2147484105" r:id="rId5"/>
    <p:sldLayoutId id="2147484182" r:id="rId6"/>
    <p:sldLayoutId id="2147484277" r:id="rId7"/>
    <p:sldLayoutId id="2147484130" r:id="rId8"/>
    <p:sldLayoutId id="2147484101" r:id="rId9"/>
    <p:sldLayoutId id="2147484102" r:id="rId10"/>
    <p:sldLayoutId id="2147484098" r:id="rId11"/>
    <p:sldLayoutId id="2147484212" r:id="rId12"/>
    <p:sldLayoutId id="2147484086" r:id="rId13"/>
    <p:sldLayoutId id="2147484211" r:id="rId14"/>
    <p:sldLayoutId id="2147484100" r:id="rId15"/>
    <p:sldLayoutId id="2147484213" r:id="rId16"/>
    <p:sldLayoutId id="2147484089" r:id="rId17"/>
    <p:sldLayoutId id="2147484214" r:id="rId18"/>
    <p:sldLayoutId id="2147484092" r:id="rId19"/>
    <p:sldLayoutId id="2147484190" r:id="rId20"/>
    <p:sldLayoutId id="2147484195" r:id="rId21"/>
    <p:sldLayoutId id="2147484209" r:id="rId22"/>
    <p:sldLayoutId id="2147484196" r:id="rId23"/>
    <p:sldLayoutId id="2147484208" r:id="rId24"/>
    <p:sldLayoutId id="2147484192" r:id="rId25"/>
    <p:sldLayoutId id="2147484093" r:id="rId26"/>
    <p:sldLayoutId id="2147484127" r:id="rId27"/>
    <p:sldLayoutId id="2147484128" r:id="rId28"/>
    <p:sldLayoutId id="2147484129" r:id="rId29"/>
    <p:sldLayoutId id="2147484207" r:id="rId30"/>
    <p:sldLayoutId id="2147484203" r:id="rId31"/>
    <p:sldLayoutId id="2147484272" r:id="rId3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697075577"/>
      </p:ext>
    </p:extLst>
  </p:cSld>
  <p:clrMap bg1="dk1" tx1="lt1" bg2="dk2" tx2="lt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 id="2147484311" r:id="rId33"/>
    <p:sldLayoutId id="2147484312" r:id="rId3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7"/>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205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467673721"/>
      </p:ext>
    </p:extLst>
  </p:cSld>
  <p:clrMap bg1="dk1" tx1="lt1" bg2="dk2" tx2="lt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 id="214748434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oleObject" Target="../embeddings/oleObject1.bin"/><Relationship Id="rId3" Type="http://schemas.openxmlformats.org/officeDocument/2006/relationships/image" Target="../media/image25.png"/><Relationship Id="rId7" Type="http://schemas.openxmlformats.org/officeDocument/2006/relationships/image" Target="../media/image28.png"/><Relationship Id="rId12" Type="http://schemas.openxmlformats.org/officeDocument/2006/relationships/hyperlink" Target="http://aka.ms/aivsix" TargetMode="External"/><Relationship Id="rId17" Type="http://schemas.openxmlformats.org/officeDocument/2006/relationships/image" Target="../media/image33.png"/><Relationship Id="rId2" Type="http://schemas.openxmlformats.org/officeDocument/2006/relationships/slideLayout" Target="../slideLayouts/slideLayout85.xml"/><Relationship Id="rId16" Type="http://schemas.openxmlformats.org/officeDocument/2006/relationships/image" Target="../media/image32.png"/><Relationship Id="rId1" Type="http://schemas.openxmlformats.org/officeDocument/2006/relationships/vmlDrawing" Target="../drawings/vmlDrawing1.vml"/><Relationship Id="rId6" Type="http://schemas.openxmlformats.org/officeDocument/2006/relationships/image" Target="../media/image27.png"/><Relationship Id="rId11" Type="http://schemas.openxmlformats.org/officeDocument/2006/relationships/hyperlink" Target="http://visualstudio.com/" TargetMode="External"/><Relationship Id="rId5" Type="http://schemas.openxmlformats.org/officeDocument/2006/relationships/image" Target="../media/image26.png"/><Relationship Id="rId15" Type="http://schemas.openxmlformats.org/officeDocument/2006/relationships/image" Target="../media/image31.png"/><Relationship Id="rId10" Type="http://schemas.openxmlformats.org/officeDocument/2006/relationships/image" Target="../media/image2.png"/><Relationship Id="rId4" Type="http://schemas.openxmlformats.org/officeDocument/2006/relationships/hyperlink" Target="http://aka.ms/msdn_teched" TargetMode="External"/><Relationship Id="rId9" Type="http://schemas.openxmlformats.org/officeDocument/2006/relationships/image" Target="../media/image30.gif"/><Relationship Id="rId1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bg bwMode="gray">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44157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Demo: Assert on </a:t>
            </a:r>
            <a:r>
              <a:rPr lang="en-US" sz="4800" dirty="0" smtClean="0"/>
              <a:t>Exceptions</a:t>
            </a:r>
            <a:endParaRPr lang="en-US" sz="4800" dirty="0"/>
          </a:p>
        </p:txBody>
      </p:sp>
      <p:sp>
        <p:nvSpPr>
          <p:cNvPr id="5" name="Text Placeholder 4"/>
          <p:cNvSpPr>
            <a:spLocks noGrp="1"/>
          </p:cNvSpPr>
          <p:nvPr>
            <p:ph type="body" sz="quarter" idx="10"/>
          </p:nvPr>
        </p:nvSpPr>
        <p:spPr>
          <a:xfrm>
            <a:off x="274638" y="1216152"/>
            <a:ext cx="11887199" cy="641714"/>
          </a:xfrm>
        </p:spPr>
        <p:txBody>
          <a:bodyPr/>
          <a:lstStyle/>
          <a:p>
            <a:endParaRPr lang="en-US" dirty="0"/>
          </a:p>
        </p:txBody>
      </p:sp>
      <p:pic>
        <p:nvPicPr>
          <p:cNvPr id="7" name="Picture 6"/>
          <p:cNvPicPr>
            <a:picLocks/>
          </p:cNvPicPr>
          <p:nvPr/>
        </p:nvPicPr>
        <p:blipFill>
          <a:blip r:embed="rId3"/>
          <a:stretch>
            <a:fillRect/>
          </a:stretch>
        </p:blipFill>
        <p:spPr>
          <a:xfrm>
            <a:off x="274639" y="1250945"/>
            <a:ext cx="7315200" cy="3886200"/>
          </a:xfrm>
          <a:prstGeom prst="rect">
            <a:avLst/>
          </a:prstGeom>
        </p:spPr>
      </p:pic>
    </p:spTree>
    <p:extLst>
      <p:ext uri="{BB962C8B-B14F-4D97-AF65-F5344CB8AC3E}">
        <p14:creationId xmlns:p14="http://schemas.microsoft.com/office/powerpoint/2010/main" val="2081085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Demo: </a:t>
            </a:r>
            <a:r>
              <a:rPr lang="en-US" sz="4800" dirty="0" smtClean="0"/>
              <a:t>Extensible MSTest Framework</a:t>
            </a:r>
            <a:endParaRPr lang="en-US" sz="4800" dirty="0"/>
          </a:p>
        </p:txBody>
      </p:sp>
      <p:sp>
        <p:nvSpPr>
          <p:cNvPr id="5" name="Text Placeholder 4"/>
          <p:cNvSpPr>
            <a:spLocks noGrp="1"/>
          </p:cNvSpPr>
          <p:nvPr>
            <p:ph type="body" sz="quarter" idx="10"/>
          </p:nvPr>
        </p:nvSpPr>
        <p:spPr>
          <a:xfrm>
            <a:off x="274638" y="1216152"/>
            <a:ext cx="11887199" cy="641714"/>
          </a:xfrm>
        </p:spPr>
        <p:txBody>
          <a:bodyPr/>
          <a:lstStyle/>
          <a:p>
            <a:endParaRPr lang="en-US" dirty="0"/>
          </a:p>
        </p:txBody>
      </p:sp>
      <p:pic>
        <p:nvPicPr>
          <p:cNvPr id="2" name="Picture 1"/>
          <p:cNvPicPr>
            <a:picLocks noChangeAspect="1"/>
          </p:cNvPicPr>
          <p:nvPr/>
        </p:nvPicPr>
        <p:blipFill>
          <a:blip r:embed="rId3"/>
          <a:stretch>
            <a:fillRect/>
          </a:stretch>
        </p:blipFill>
        <p:spPr>
          <a:xfrm>
            <a:off x="7085758" y="1353357"/>
            <a:ext cx="4998672" cy="3073036"/>
          </a:xfrm>
          <a:prstGeom prst="rect">
            <a:avLst/>
          </a:prstGeom>
        </p:spPr>
      </p:pic>
      <p:pic>
        <p:nvPicPr>
          <p:cNvPr id="3" name="Picture 2"/>
          <p:cNvPicPr>
            <a:picLocks noChangeAspect="1"/>
          </p:cNvPicPr>
          <p:nvPr/>
        </p:nvPicPr>
        <p:blipFill>
          <a:blip r:embed="rId4"/>
          <a:stretch>
            <a:fillRect/>
          </a:stretch>
        </p:blipFill>
        <p:spPr>
          <a:xfrm>
            <a:off x="246808" y="1337022"/>
            <a:ext cx="6838950" cy="3714750"/>
          </a:xfrm>
          <a:prstGeom prst="rect">
            <a:avLst/>
          </a:prstGeom>
        </p:spPr>
      </p:pic>
    </p:spTree>
    <p:extLst>
      <p:ext uri="{BB962C8B-B14F-4D97-AF65-F5344CB8AC3E}">
        <p14:creationId xmlns:p14="http://schemas.microsoft.com/office/powerpoint/2010/main" val="282043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Execute from the </a:t>
            </a:r>
            <a:r>
              <a:rPr lang="en-US" dirty="0" smtClean="0"/>
              <a:t>Command-line</a:t>
            </a:r>
            <a:endParaRPr lang="en-IN" dirty="0"/>
          </a:p>
        </p:txBody>
      </p:sp>
      <p:sp>
        <p:nvSpPr>
          <p:cNvPr id="3" name="Text Placeholder 2"/>
          <p:cNvSpPr>
            <a:spLocks noGrp="1"/>
          </p:cNvSpPr>
          <p:nvPr>
            <p:ph type="body" sz="quarter" idx="10"/>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89" y="3439943"/>
            <a:ext cx="7543800" cy="2523438"/>
          </a:xfrm>
          <a:prstGeom prst="rect">
            <a:avLst/>
          </a:prstGeom>
        </p:spPr>
      </p:pic>
      <p:grpSp>
        <p:nvGrpSpPr>
          <p:cNvPr id="5" name="Group 4"/>
          <p:cNvGrpSpPr/>
          <p:nvPr/>
        </p:nvGrpSpPr>
        <p:grpSpPr>
          <a:xfrm>
            <a:off x="257761" y="1245654"/>
            <a:ext cx="7543800" cy="2301168"/>
            <a:chOff x="470580" y="1212849"/>
            <a:chExt cx="7543800" cy="2301168"/>
          </a:xfrm>
        </p:grpSpPr>
        <p:sp>
          <p:nvSpPr>
            <p:cNvPr id="6" name="Rectangle 5"/>
            <p:cNvSpPr/>
            <p:nvPr/>
          </p:nvSpPr>
          <p:spPr bwMode="auto">
            <a:xfrm>
              <a:off x="470580" y="1212849"/>
              <a:ext cx="7543800" cy="2209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424" y="1304217"/>
              <a:ext cx="6770838" cy="2209800"/>
            </a:xfrm>
            <a:prstGeom prst="rect">
              <a:avLst/>
            </a:prstGeom>
          </p:spPr>
        </p:pic>
      </p:grpSp>
    </p:spTree>
    <p:extLst>
      <p:ext uri="{BB962C8B-B14F-4D97-AF65-F5344CB8AC3E}">
        <p14:creationId xmlns:p14="http://schemas.microsoft.com/office/powerpoint/2010/main" val="26452056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905411"/>
          </a:xfrm>
        </p:spPr>
        <p:txBody>
          <a:bodyPr/>
          <a:lstStyle/>
          <a:p>
            <a:r>
              <a:rPr lang="en-US" dirty="0"/>
              <a:t>Windows 8.1 or newer</a:t>
            </a:r>
          </a:p>
          <a:p>
            <a:r>
              <a:rPr lang="en-US" dirty="0"/>
              <a:t>Visual Studio 2013 Update 2 or newer</a:t>
            </a:r>
          </a:p>
          <a:p>
            <a:pPr lvl="1"/>
            <a:r>
              <a:rPr lang="en-US" dirty="0"/>
              <a:t>Premium and Ultimate editions</a:t>
            </a:r>
          </a:p>
          <a:p>
            <a:pPr lvl="1"/>
            <a:r>
              <a:rPr lang="en-US" dirty="0"/>
              <a:t>C# or VB.NET skills</a:t>
            </a:r>
          </a:p>
          <a:p>
            <a:pPr marL="0" indent="0">
              <a:buNone/>
            </a:pPr>
            <a:endParaRPr lang="en-IN" dirty="0"/>
          </a:p>
        </p:txBody>
      </p:sp>
      <p:sp>
        <p:nvSpPr>
          <p:cNvPr id="3" name="Title 2"/>
          <p:cNvSpPr>
            <a:spLocks noGrp="1"/>
          </p:cNvSpPr>
          <p:nvPr>
            <p:ph type="title"/>
          </p:nvPr>
        </p:nvSpPr>
        <p:spPr/>
        <p:txBody>
          <a:bodyPr/>
          <a:lstStyle/>
          <a:p>
            <a:r>
              <a:rPr lang="en-US" dirty="0"/>
              <a:t>Coded UI Test: What Will You Need</a:t>
            </a:r>
            <a:endParaRPr lang="en-IN" dirty="0"/>
          </a:p>
        </p:txBody>
      </p:sp>
    </p:spTree>
    <p:extLst>
      <p:ext uri="{BB962C8B-B14F-4D97-AF65-F5344CB8AC3E}">
        <p14:creationId xmlns:p14="http://schemas.microsoft.com/office/powerpoint/2010/main" val="468169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885124" y="1212850"/>
            <a:ext cx="6276713" cy="5663089"/>
          </a:xfrm>
        </p:spPr>
        <p:txBody>
          <a:bodyPr/>
          <a:lstStyle/>
          <a:p>
            <a:r>
              <a:rPr lang="en-US" dirty="0"/>
              <a:t>Project template for phone!</a:t>
            </a:r>
          </a:p>
          <a:p>
            <a:r>
              <a:rPr lang="en-US" dirty="0"/>
              <a:t>Specialized classes for </a:t>
            </a:r>
            <a:br>
              <a:rPr lang="en-US" dirty="0"/>
            </a:br>
            <a:r>
              <a:rPr lang="en-US" dirty="0"/>
              <a:t>XAML controls</a:t>
            </a:r>
          </a:p>
          <a:p>
            <a:r>
              <a:rPr lang="en-US" dirty="0"/>
              <a:t>Support for shell controls</a:t>
            </a:r>
          </a:p>
          <a:p>
            <a:r>
              <a:rPr lang="en-US" dirty="0"/>
              <a:t>Support for touch gestures</a:t>
            </a:r>
          </a:p>
          <a:p>
            <a:r>
              <a:rPr lang="en-US" dirty="0"/>
              <a:t>Run tests on a phone device</a:t>
            </a:r>
          </a:p>
        </p:txBody>
      </p:sp>
      <p:sp>
        <p:nvSpPr>
          <p:cNvPr id="3" name="Title 2"/>
          <p:cNvSpPr>
            <a:spLocks noGrp="1"/>
          </p:cNvSpPr>
          <p:nvPr>
            <p:ph type="title"/>
          </p:nvPr>
        </p:nvSpPr>
        <p:spPr/>
        <p:txBody>
          <a:bodyPr/>
          <a:lstStyle/>
          <a:p>
            <a:r>
              <a:rPr lang="en-US" dirty="0"/>
              <a:t>Unit Test Framework for App Developers</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155" y="1216848"/>
            <a:ext cx="5436970" cy="3720574"/>
          </a:xfrm>
          <a:prstGeom prst="rect">
            <a:avLst/>
          </a:prstGeom>
        </p:spPr>
      </p:pic>
    </p:spTree>
    <p:extLst>
      <p:ext uri="{BB962C8B-B14F-4D97-AF65-F5344CB8AC3E}">
        <p14:creationId xmlns:p14="http://schemas.microsoft.com/office/powerpoint/2010/main" val="24093133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a:xfrm>
            <a:off x="274638" y="3954463"/>
            <a:ext cx="8823919" cy="1829593"/>
          </a:xfrm>
        </p:spPr>
        <p:txBody>
          <a:bodyPr/>
          <a:lstStyle/>
          <a:p>
            <a:r>
              <a:rPr lang="en-US" dirty="0" smtClean="0"/>
              <a:t>UI Testing Windows Phone 8.1 XAML Apps</a:t>
            </a:r>
            <a:endParaRPr lang="en-US" dirty="0"/>
          </a:p>
        </p:txBody>
      </p:sp>
    </p:spTree>
    <p:extLst>
      <p:ext uri="{BB962C8B-B14F-4D97-AF65-F5344CB8AC3E}">
        <p14:creationId xmlns:p14="http://schemas.microsoft.com/office/powerpoint/2010/main" val="187374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Let’s Automate “Add a Transaction</a:t>
            </a:r>
            <a:r>
              <a:rPr lang="en-US" dirty="0" smtClean="0"/>
              <a:t>”</a:t>
            </a:r>
            <a:endParaRPr lang="en-IN" dirty="0"/>
          </a:p>
        </p:txBody>
      </p:sp>
      <p:sp>
        <p:nvSpPr>
          <p:cNvPr id="3" name="Text Placeholder 2"/>
          <p:cNvSpPr>
            <a:spLocks noGrp="1"/>
          </p:cNvSpPr>
          <p:nvPr>
            <p:ph type="body" sz="quarter" idx="10"/>
          </p:nvPr>
        </p:nvSpPr>
        <p:spPr/>
        <p:txBody>
          <a:bodyPr/>
          <a:lstStyle/>
          <a:p>
            <a:endParaRPr lang="en-IN"/>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055" y="1251250"/>
            <a:ext cx="9525000" cy="4492925"/>
          </a:xfrm>
          <a:prstGeom prst="rect">
            <a:avLst/>
          </a:prstGeom>
        </p:spPr>
      </p:pic>
    </p:spTree>
    <p:extLst>
      <p:ext uri="{BB962C8B-B14F-4D97-AF65-F5344CB8AC3E}">
        <p14:creationId xmlns:p14="http://schemas.microsoft.com/office/powerpoint/2010/main" val="38454562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Let’s Automate “Add a Transaction</a:t>
            </a:r>
            <a:r>
              <a:rPr lang="en-US" dirty="0" smtClean="0"/>
              <a:t>”</a:t>
            </a:r>
            <a:endParaRPr lang="en-IN" dirty="0"/>
          </a:p>
        </p:txBody>
      </p:sp>
      <p:sp>
        <p:nvSpPr>
          <p:cNvPr id="4" name="Text Placeholder 3"/>
          <p:cNvSpPr>
            <a:spLocks noGrp="1"/>
          </p:cNvSpPr>
          <p:nvPr>
            <p:ph type="body" sz="quarter" idx="10"/>
          </p:nvPr>
        </p:nvSpPr>
        <p:spPr/>
        <p:txBody>
          <a:bodyPr/>
          <a:lstStyle/>
          <a:p>
            <a:endParaRPr lang="en-IN" dirty="0"/>
          </a:p>
        </p:txBody>
      </p:sp>
      <p:sp>
        <p:nvSpPr>
          <p:cNvPr id="5" name="Text Placeholder 4"/>
          <p:cNvSpPr>
            <a:spLocks noGrp="1"/>
          </p:cNvSpPr>
          <p:nvPr>
            <p:ph type="body" sz="quarter" idx="11"/>
          </p:nvPr>
        </p:nvSpPr>
        <p:spPr/>
        <p:txBody>
          <a:bodyPr/>
          <a:lstStyle/>
          <a:p>
            <a:endParaRPr lang="en-IN"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7222"/>
          <a:stretch/>
        </p:blipFill>
        <p:spPr>
          <a:xfrm>
            <a:off x="457200" y="1212849"/>
            <a:ext cx="5303837" cy="36716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560" y="1212850"/>
            <a:ext cx="6112750" cy="121136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877" y="2569029"/>
            <a:ext cx="6111561" cy="2315445"/>
          </a:xfrm>
          <a:prstGeom prst="rect">
            <a:avLst/>
          </a:prstGeom>
        </p:spPr>
      </p:pic>
    </p:spTree>
    <p:extLst>
      <p:ext uri="{BB962C8B-B14F-4D97-AF65-F5344CB8AC3E}">
        <p14:creationId xmlns:p14="http://schemas.microsoft.com/office/powerpoint/2010/main" val="5070961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050920" y="754061"/>
            <a:ext cx="6087617" cy="6093976"/>
          </a:xfrm>
        </p:spPr>
        <p:txBody>
          <a:bodyPr/>
          <a:lstStyle/>
          <a:p>
            <a:r>
              <a:rPr lang="en-US" dirty="0"/>
              <a:t>Uniform developer experience for automated tests</a:t>
            </a:r>
          </a:p>
          <a:p>
            <a:r>
              <a:rPr lang="en-US" dirty="0"/>
              <a:t>Write unit tests </a:t>
            </a:r>
            <a:br>
              <a:rPr lang="en-US" dirty="0"/>
            </a:br>
            <a:r>
              <a:rPr lang="en-US" dirty="0"/>
              <a:t>using C#/C++</a:t>
            </a:r>
          </a:p>
          <a:p>
            <a:r>
              <a:rPr lang="en-US" dirty="0"/>
              <a:t>End-to-end functional testing using Coded UI Test</a:t>
            </a:r>
          </a:p>
          <a:p>
            <a:r>
              <a:rPr lang="en-US" dirty="0"/>
              <a:t>Run tests on a </a:t>
            </a:r>
            <a:br>
              <a:rPr lang="en-US" dirty="0"/>
            </a:br>
            <a:r>
              <a:rPr lang="en-US" dirty="0"/>
              <a:t>Windows Phone </a:t>
            </a:r>
            <a:r>
              <a:rPr lang="en-US" dirty="0" smtClean="0"/>
              <a:t>device</a:t>
            </a:r>
            <a:endParaRPr lang="en-US" dirty="0"/>
          </a:p>
        </p:txBody>
      </p:sp>
      <p:sp>
        <p:nvSpPr>
          <p:cNvPr id="3" name="Title 2"/>
          <p:cNvSpPr>
            <a:spLocks noGrp="1"/>
          </p:cNvSpPr>
          <p:nvPr>
            <p:ph type="title"/>
          </p:nvPr>
        </p:nvSpPr>
        <p:spPr/>
        <p:txBody>
          <a:bodyPr/>
          <a:lstStyle/>
          <a:p>
            <a:r>
              <a:rPr lang="en-US" dirty="0" smtClean="0"/>
              <a:t>Recap</a:t>
            </a:r>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2850"/>
            <a:ext cx="5175504" cy="4110552"/>
          </a:xfrm>
          <a:prstGeom prst="rect">
            <a:avLst/>
          </a:prstGeom>
        </p:spPr>
      </p:pic>
    </p:spTree>
    <p:extLst>
      <p:ext uri="{BB962C8B-B14F-4D97-AF65-F5344CB8AC3E}">
        <p14:creationId xmlns:p14="http://schemas.microsoft.com/office/powerpoint/2010/main" val="465277322"/>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7028" y="1212850"/>
            <a:ext cx="12070012" cy="4074962"/>
          </a:xfrm>
        </p:spPr>
        <p:txBody>
          <a:bodyPr/>
          <a:lstStyle/>
          <a:p>
            <a:pPr lvl="0">
              <a:spcBef>
                <a:spcPts val="2400"/>
              </a:spcBef>
            </a:pPr>
            <a:r>
              <a:rPr lang="en-US" sz="3800" dirty="0">
                <a:gradFill>
                  <a:gsLst>
                    <a:gs pos="1250">
                      <a:schemeClr val="tx1"/>
                    </a:gs>
                    <a:gs pos="100000">
                      <a:schemeClr val="tx1"/>
                    </a:gs>
                  </a:gsLst>
                  <a:lin ang="5400000" scaled="0"/>
                </a:gradFill>
              </a:rPr>
              <a:t>Breakout </a:t>
            </a:r>
            <a:r>
              <a:rPr lang="en-US" sz="3800" dirty="0" smtClean="0">
                <a:gradFill>
                  <a:gsLst>
                    <a:gs pos="1250">
                      <a:schemeClr val="tx1"/>
                    </a:gs>
                    <a:gs pos="100000">
                      <a:schemeClr val="tx1"/>
                    </a:gs>
                  </a:gsLst>
                  <a:lin ang="5400000" scaled="0"/>
                </a:gradFill>
              </a:rPr>
              <a:t>Sessions</a:t>
            </a:r>
          </a:p>
          <a:p>
            <a:pPr lvl="1">
              <a:spcBef>
                <a:spcPts val="2400"/>
              </a:spcBef>
            </a:pPr>
            <a:r>
              <a:rPr lang="en-US" sz="2200" dirty="0"/>
              <a:t>DEV-B340 Building Beautiful Applications Using Blend and Visual Studio for XAML Applications</a:t>
            </a:r>
          </a:p>
          <a:p>
            <a:pPr lvl="1">
              <a:spcBef>
                <a:spcPts val="2400"/>
              </a:spcBef>
            </a:pPr>
            <a:r>
              <a:rPr lang="en-US" sz="2200" dirty="0"/>
              <a:t>DEV-B333 Sharing Code and UI with Universal Projects and Windows Library for JavaScript (</a:t>
            </a:r>
            <a:r>
              <a:rPr lang="en-US" sz="2200" dirty="0" err="1"/>
              <a:t>WinJS</a:t>
            </a:r>
            <a:r>
              <a:rPr lang="en-US" sz="2200" dirty="0"/>
              <a:t>)</a:t>
            </a:r>
          </a:p>
          <a:p>
            <a:pPr lvl="1">
              <a:spcBef>
                <a:spcPts val="2400"/>
              </a:spcBef>
            </a:pPr>
            <a:r>
              <a:rPr lang="en-US" sz="2200" dirty="0"/>
              <a:t>DEV-B350 Building Maintainable Windows Store Business Applications Using C#, XAML, and Prism</a:t>
            </a:r>
          </a:p>
          <a:p>
            <a:pPr lvl="1">
              <a:spcBef>
                <a:spcPts val="2400"/>
              </a:spcBef>
            </a:pPr>
            <a:r>
              <a:rPr lang="en-US" sz="2200" dirty="0"/>
              <a:t>WIN-B210 The New Windows Phone Application Model </a:t>
            </a:r>
            <a:endParaRPr lang="en-US" sz="2200" dirty="0">
              <a:gradFill>
                <a:gsLst>
                  <a:gs pos="1250">
                    <a:schemeClr val="tx1"/>
                  </a:gs>
                  <a:gs pos="100000">
                    <a:schemeClr val="tx1"/>
                  </a:gs>
                </a:gsLst>
                <a:lin ang="5400000" scaled="0"/>
              </a:gradFill>
            </a:endParaRPr>
          </a:p>
        </p:txBody>
      </p:sp>
      <p:sp>
        <p:nvSpPr>
          <p:cNvPr id="2" name="Title 1"/>
          <p:cNvSpPr>
            <a:spLocks noGrp="1"/>
          </p:cNvSpPr>
          <p:nvPr>
            <p:ph type="title"/>
          </p:nvPr>
        </p:nvSpPr>
        <p:spPr/>
        <p:txBody>
          <a:bodyPr/>
          <a:lstStyle/>
          <a:p>
            <a:r>
              <a:rPr lang="en-US" dirty="0" smtClean="0"/>
              <a:t>Related content</a:t>
            </a:r>
            <a:endParaRPr lang="en-US" dirty="0"/>
          </a:p>
        </p:txBody>
      </p:sp>
      <p:sp>
        <p:nvSpPr>
          <p:cNvPr id="13" name="Text Placeholder 7"/>
          <p:cNvSpPr txBox="1">
            <a:spLocks/>
          </p:cNvSpPr>
          <p:nvPr/>
        </p:nvSpPr>
        <p:spPr>
          <a:xfrm>
            <a:off x="267028" y="5291670"/>
            <a:ext cx="12070012" cy="237911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2"/>
              </a:buClr>
              <a:buSzPct val="100000"/>
              <a:buFontTx/>
              <a:buBlip>
                <a:blip r:embed="rId3"/>
              </a:buBlip>
              <a:tabLst/>
              <a:defRPr sz="4000" kern="1200" spc="0" baseline="0">
                <a:gradFill>
                  <a:gsLst>
                    <a:gs pos="13869">
                      <a:schemeClr val="tx2"/>
                    </a:gs>
                    <a:gs pos="42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2400"/>
              </a:spcBef>
            </a:pPr>
            <a:r>
              <a:rPr lang="en-US" sz="3800" dirty="0">
                <a:gradFill>
                  <a:gsLst>
                    <a:gs pos="1250">
                      <a:schemeClr val="tx1"/>
                    </a:gs>
                    <a:gs pos="100000">
                      <a:schemeClr val="tx1"/>
                    </a:gs>
                  </a:gsLst>
                  <a:lin ang="5400000" scaled="0"/>
                </a:gradFill>
              </a:rPr>
              <a:t>Find Me </a:t>
            </a:r>
            <a:r>
              <a:rPr lang="en-US" sz="3800" dirty="0" smtClean="0">
                <a:gradFill>
                  <a:gsLst>
                    <a:gs pos="1250">
                      <a:schemeClr val="tx1"/>
                    </a:gs>
                    <a:gs pos="100000">
                      <a:schemeClr val="tx1"/>
                    </a:gs>
                  </a:gsLst>
                  <a:lin ang="5400000" scaled="0"/>
                </a:gradFill>
              </a:rPr>
              <a:t>Later: MSE </a:t>
            </a:r>
            <a:r>
              <a:rPr lang="en-US" sz="3800" dirty="0">
                <a:gradFill>
                  <a:gsLst>
                    <a:gs pos="1250">
                      <a:schemeClr val="tx1"/>
                    </a:gs>
                    <a:gs pos="100000">
                      <a:schemeClr val="tx1"/>
                    </a:gs>
                  </a:gsLst>
                  <a:lin ang="5400000" scaled="0"/>
                </a:gradFill>
              </a:rPr>
              <a:t>– Server Cloud </a:t>
            </a:r>
            <a:r>
              <a:rPr lang="en-US" sz="3800" dirty="0" smtClean="0">
                <a:gradFill>
                  <a:gsLst>
                    <a:gs pos="1250">
                      <a:schemeClr val="tx1"/>
                    </a:gs>
                    <a:gs pos="100000">
                      <a:schemeClr val="tx1"/>
                    </a:gs>
                  </a:gsLst>
                  <a:lin ang="5400000" scaled="0"/>
                </a:gradFill>
              </a:rPr>
              <a:t>Tools</a:t>
            </a:r>
          </a:p>
          <a:p>
            <a:pPr>
              <a:spcBef>
                <a:spcPts val="2400"/>
              </a:spcBef>
            </a:pPr>
            <a:r>
              <a:rPr lang="en-US" sz="3800" dirty="0" smtClean="0">
                <a:gradFill>
                  <a:gsLst>
                    <a:gs pos="1250">
                      <a:schemeClr val="tx1"/>
                    </a:gs>
                    <a:gs pos="100000">
                      <a:schemeClr val="tx1"/>
                    </a:gs>
                  </a:gsLst>
                  <a:lin ang="5400000" scaled="0"/>
                </a:gradFill>
              </a:rPr>
              <a:t>Email: vikris@microsoft.com</a:t>
            </a:r>
          </a:p>
          <a:p>
            <a:pPr>
              <a:spcBef>
                <a:spcPts val="2400"/>
              </a:spcBef>
            </a:pPr>
            <a:endParaRPr lang="en-US" sz="3800" dirty="0" smtClean="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28772759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100000" fill="hold" grpId="1" nodeType="withEffect">
                                  <p:stCondLst>
                                    <p:cond delay="0"/>
                                  </p:stCondLst>
                                  <p:childTnLst>
                                    <p:animMotion origin="layout" path="M -0.02413 3.26827E-7 L 2.26704E-6 3.26827E-7 " pathEditMode="relative" rAng="0" ptsTypes="AA">
                                      <p:cBhvr>
                                        <p:cTn id="9" dur="500" fill="hold"/>
                                        <p:tgtEl>
                                          <p:spTgt spid="8"/>
                                        </p:tgtEl>
                                        <p:attrNameLst>
                                          <p:attrName>ppt_x</p:attrName>
                                          <p:attrName>ppt_y</p:attrName>
                                        </p:attrNameLst>
                                      </p:cBhvr>
                                      <p:rCtr x="1200" y="0"/>
                                    </p:animMotion>
                                  </p:childTnLst>
                                </p:cTn>
                              </p:par>
                              <p:par>
                                <p:cTn id="10" presetID="10" presetClass="entr" presetSubtype="0" fill="hold" grpId="0" nodeType="withEffect">
                                  <p:stCondLst>
                                    <p:cond delay="10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63" presetClass="path" presetSubtype="0" decel="100000" fill="hold" grpId="1" nodeType="withEffect">
                                  <p:stCondLst>
                                    <p:cond delay="1000"/>
                                  </p:stCondLst>
                                  <p:childTnLst>
                                    <p:animMotion origin="layout" path="M -0.02413 1.78393E-6 L 2.26704E-6 1.78393E-6 " pathEditMode="relative" rAng="0" ptsTypes="AA">
                                      <p:cBhvr>
                                        <p:cTn id="14" dur="500" fill="hold"/>
                                        <p:tgtEl>
                                          <p:spTgt spid="1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800" dirty="0" smtClean="0"/>
              <a:t>Automated Testing of XAML-Based Windows Phone Applications</a:t>
            </a:r>
            <a:endParaRPr lang="en-IN" sz="4800" dirty="0"/>
          </a:p>
        </p:txBody>
      </p:sp>
      <p:sp>
        <p:nvSpPr>
          <p:cNvPr id="3" name="Text Placeholder 2"/>
          <p:cNvSpPr>
            <a:spLocks noGrp="1"/>
          </p:cNvSpPr>
          <p:nvPr>
            <p:ph type="body" sz="quarter" idx="14"/>
          </p:nvPr>
        </p:nvSpPr>
        <p:spPr/>
        <p:txBody>
          <a:bodyPr/>
          <a:lstStyle/>
          <a:p>
            <a:endParaRPr lang="en-US" dirty="0" smtClean="0"/>
          </a:p>
          <a:p>
            <a:r>
              <a:rPr lang="en-US" dirty="0" smtClean="0"/>
              <a:t>Vinay Krishna</a:t>
            </a:r>
          </a:p>
          <a:p>
            <a:r>
              <a:rPr lang="en-US" dirty="0" smtClean="0"/>
              <a:t>Program Manager, Microsoft</a:t>
            </a:r>
            <a:endParaRPr lang="en-US" dirty="0"/>
          </a:p>
        </p:txBody>
      </p:sp>
      <p:sp>
        <p:nvSpPr>
          <p:cNvPr id="4" name="Text Placeholder 3"/>
          <p:cNvSpPr>
            <a:spLocks noGrp="1"/>
          </p:cNvSpPr>
          <p:nvPr>
            <p:ph type="body" sz="quarter" idx="15"/>
          </p:nvPr>
        </p:nvSpPr>
        <p:spPr/>
        <p:txBody>
          <a:bodyPr/>
          <a:lstStyle/>
          <a:p>
            <a:r>
              <a:rPr lang="en-US" smtClean="0"/>
              <a:t>DEV-B347</a:t>
            </a:r>
            <a:endParaRPr lang="en-US" dirty="0"/>
          </a:p>
        </p:txBody>
      </p:sp>
    </p:spTree>
    <p:extLst>
      <p:ext uri="{BB962C8B-B14F-4D97-AF65-F5344CB8AC3E}">
        <p14:creationId xmlns:p14="http://schemas.microsoft.com/office/powerpoint/2010/main" val="3146889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274638" y="295274"/>
            <a:ext cx="12160953" cy="917575"/>
          </a:xfrm>
        </p:spPr>
        <p:txBody>
          <a:bodyPr/>
          <a:lstStyle/>
          <a:p>
            <a:r>
              <a:rPr lang="en-US" dirty="0" smtClean="0"/>
              <a:t>Visit the Developer Platform &amp; Tools Booth</a:t>
            </a:r>
            <a:endParaRPr lang="en-US" dirty="0"/>
          </a:p>
        </p:txBody>
      </p:sp>
      <p:pic>
        <p:nvPicPr>
          <p:cNvPr id="27" name="Picture 26"/>
          <p:cNvPicPr>
            <a:picLocks noChangeAspect="1"/>
          </p:cNvPicPr>
          <p:nvPr/>
        </p:nvPicPr>
        <p:blipFill rotWithShape="1">
          <a:blip r:embed="rId3"/>
          <a:srcRect l="45316" t="16470" r="519" b="1572"/>
          <a:stretch/>
        </p:blipFill>
        <p:spPr>
          <a:xfrm>
            <a:off x="3765538" y="1375851"/>
            <a:ext cx="2589551" cy="2738948"/>
          </a:xfrm>
          <a:prstGeom prst="rect">
            <a:avLst/>
          </a:prstGeom>
        </p:spPr>
      </p:pic>
      <p:sp>
        <p:nvSpPr>
          <p:cNvPr id="28" name="TextBox 27"/>
          <p:cNvSpPr txBox="1"/>
          <p:nvPr/>
        </p:nvSpPr>
        <p:spPr>
          <a:xfrm>
            <a:off x="384519" y="1375852"/>
            <a:ext cx="3381019" cy="2738947"/>
          </a:xfrm>
          <a:prstGeom prst="rect">
            <a:avLst/>
          </a:prstGeom>
          <a:solidFill>
            <a:schemeClr val="accent2">
              <a:lumMod val="75000"/>
            </a:schemeClr>
          </a:solidFill>
        </p:spPr>
        <p:txBody>
          <a:bodyPr wrap="square" lIns="91440" tIns="91440" rIns="91440" bIns="91440" rtlCol="0">
            <a:noAutofit/>
          </a:bodyPr>
          <a:lstStyle/>
          <a:p>
            <a:r>
              <a:rPr lang="en-US" dirty="0">
                <a:solidFill>
                  <a:srgbClr val="FFFFFF">
                    <a:lumMod val="85000"/>
                    <a:lumOff val="15000"/>
                  </a:srgbClr>
                </a:solidFill>
                <a:cs typeface="Segoe UI Light" panose="020B0502040204020203" pitchFamily="34" charset="0"/>
              </a:rPr>
              <a:t>Having a </a:t>
            </a:r>
            <a:r>
              <a:rPr lang="en-US" dirty="0" smtClean="0">
                <a:solidFill>
                  <a:srgbClr val="FFFFFF">
                    <a:lumMod val="85000"/>
                    <a:lumOff val="15000"/>
                  </a:srgbClr>
                </a:solidFill>
                <a:cs typeface="Segoe UI Light" panose="020B0502040204020203" pitchFamily="34" charset="0"/>
              </a:rPr>
              <a:t>friend</a:t>
            </a:r>
            <a:br>
              <a:rPr lang="en-US" dirty="0" smtClean="0">
                <a:solidFill>
                  <a:srgbClr val="FFFFFF">
                    <a:lumMod val="85000"/>
                    <a:lumOff val="15000"/>
                  </a:srgbClr>
                </a:solidFill>
                <a:cs typeface="Segoe UI Light" panose="020B0502040204020203" pitchFamily="34" charset="0"/>
              </a:rPr>
            </a:br>
            <a:r>
              <a:rPr lang="en-US" dirty="0" smtClean="0">
                <a:solidFill>
                  <a:srgbClr val="FFFFFF">
                    <a:lumMod val="85000"/>
                    <a:lumOff val="15000"/>
                  </a:srgbClr>
                </a:solidFill>
                <a:cs typeface="Segoe UI Light" panose="020B0502040204020203" pitchFamily="34" charset="0"/>
              </a:rPr>
              <a:t> buy </a:t>
            </a:r>
            <a:r>
              <a:rPr lang="en-US" dirty="0">
                <a:solidFill>
                  <a:srgbClr val="FFFFFF">
                    <a:lumMod val="85000"/>
                    <a:lumOff val="15000"/>
                  </a:srgbClr>
                </a:solidFill>
                <a:cs typeface="Segoe UI Light" panose="020B0502040204020203" pitchFamily="34" charset="0"/>
              </a:rPr>
              <a:t>your coffee?</a:t>
            </a:r>
          </a:p>
          <a:p>
            <a:r>
              <a:rPr lang="en-US" dirty="0">
                <a:solidFill>
                  <a:srgbClr val="FFFFFF">
                    <a:lumMod val="85000"/>
                    <a:lumOff val="15000"/>
                  </a:srgbClr>
                </a:solidFill>
                <a:cs typeface="Segoe UI Light" panose="020B0502040204020203" pitchFamily="34" charset="0"/>
              </a:rPr>
              <a:t>Yea, it’s kind of like that.</a:t>
            </a: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endParaRPr lang="en-US" sz="1000" dirty="0">
              <a:solidFill>
                <a:srgbClr val="FFFFFF">
                  <a:lumMod val="85000"/>
                  <a:lumOff val="15000"/>
                </a:srgbClr>
              </a:solidFill>
              <a:cs typeface="Segoe UI" panose="020B0502040204020203" pitchFamily="34" charset="0"/>
            </a:endParaRPr>
          </a:p>
          <a:p>
            <a:r>
              <a:rPr lang="en-US" sz="1000" dirty="0">
                <a:solidFill>
                  <a:srgbClr val="FFFFFF">
                    <a:lumMod val="85000"/>
                    <a:lumOff val="15000"/>
                  </a:srgbClr>
                </a:solidFill>
                <a:cs typeface="Segoe UI" panose="020B0502040204020203" pitchFamily="34" charset="0"/>
              </a:rPr>
              <a:t>MSDN Subscribers get up to $150/</a:t>
            </a:r>
            <a:r>
              <a:rPr lang="en-US" sz="1000" dirty="0" err="1">
                <a:solidFill>
                  <a:srgbClr val="FFFFFF">
                    <a:lumMod val="85000"/>
                    <a:lumOff val="15000"/>
                  </a:srgbClr>
                </a:solidFill>
                <a:cs typeface="Segoe UI" panose="020B0502040204020203" pitchFamily="34" charset="0"/>
              </a:rPr>
              <a:t>mo</a:t>
            </a:r>
            <a:r>
              <a:rPr lang="en-US" sz="1000" dirty="0">
                <a:solidFill>
                  <a:srgbClr val="FFFFFF">
                    <a:lumMod val="85000"/>
                    <a:lumOff val="15000"/>
                  </a:srgbClr>
                </a:solidFill>
                <a:cs typeface="Segoe UI" panose="020B0502040204020203" pitchFamily="34" charset="0"/>
              </a:rPr>
              <a:t> in Azure credits. </a:t>
            </a:r>
          </a:p>
          <a:p>
            <a:endParaRPr lang="en-US" sz="1000" dirty="0">
              <a:solidFill>
                <a:srgbClr val="FFFFFF">
                  <a:lumMod val="85000"/>
                  <a:lumOff val="15000"/>
                </a:srgbClr>
              </a:solidFill>
              <a:cs typeface="Segoe UI" panose="020B0502040204020203" pitchFamily="34" charset="0"/>
            </a:endParaRPr>
          </a:p>
          <a:p>
            <a:r>
              <a:rPr lang="en-US" sz="1050" b="1" dirty="0">
                <a:solidFill>
                  <a:srgbClr val="FFFFFF">
                    <a:lumMod val="85000"/>
                    <a:lumOff val="15000"/>
                  </a:srgbClr>
                </a:solidFill>
                <a:cs typeface="Segoe UI" panose="020B0502040204020203" pitchFamily="34" charset="0"/>
              </a:rPr>
              <a:t>Stop by the Developer Platform and Tools </a:t>
            </a:r>
            <a:r>
              <a:rPr lang="en-US" sz="1050" b="1" dirty="0" smtClean="0">
                <a:solidFill>
                  <a:srgbClr val="FFFFFF">
                    <a:lumMod val="85000"/>
                    <a:lumOff val="15000"/>
                  </a:srgbClr>
                </a:solidFill>
                <a:cs typeface="Segoe UI" panose="020B0502040204020203" pitchFamily="34" charset="0"/>
              </a:rPr>
              <a:t>booth and </a:t>
            </a:r>
            <a:r>
              <a:rPr lang="en-US" sz="1050" b="1" dirty="0">
                <a:solidFill>
                  <a:srgbClr val="FFFFFF">
                    <a:lumMod val="85000"/>
                    <a:lumOff val="15000"/>
                  </a:srgbClr>
                </a:solidFill>
                <a:cs typeface="Segoe UI" panose="020B0502040204020203" pitchFamily="34" charset="0"/>
              </a:rPr>
              <a:t>visit </a:t>
            </a:r>
            <a:r>
              <a:rPr lang="en-US" sz="1050" b="1" dirty="0" smtClean="0">
                <a:solidFill>
                  <a:srgbClr val="FFFFFF">
                    <a:lumMod val="85000"/>
                    <a:lumOff val="15000"/>
                  </a:srgbClr>
                </a:solidFill>
                <a:cs typeface="Segoe UI" panose="020B0502040204020203" pitchFamily="34" charset="0"/>
              </a:rPr>
              <a:t>the MSDN </a:t>
            </a:r>
            <a:r>
              <a:rPr lang="en-US" sz="1050" b="1" dirty="0">
                <a:solidFill>
                  <a:srgbClr val="FFFFFF">
                    <a:lumMod val="85000"/>
                    <a:lumOff val="15000"/>
                  </a:srgbClr>
                </a:solidFill>
                <a:cs typeface="Segoe UI" panose="020B0502040204020203" pitchFamily="34" charset="0"/>
              </a:rPr>
              <a:t>Subscriptions station </a:t>
            </a:r>
            <a:r>
              <a:rPr lang="en-US" sz="1050" b="1" dirty="0" smtClean="0">
                <a:solidFill>
                  <a:srgbClr val="FFFFFF">
                    <a:lumMod val="85000"/>
                    <a:lumOff val="15000"/>
                  </a:srgbClr>
                </a:solidFill>
                <a:cs typeface="Segoe UI" panose="020B0502040204020203" pitchFamily="34" charset="0"/>
              </a:rPr>
              <a:t>to activate </a:t>
            </a:r>
            <a:r>
              <a:rPr lang="en-US" sz="1050" b="1" dirty="0">
                <a:solidFill>
                  <a:srgbClr val="FFFFFF">
                    <a:lumMod val="85000"/>
                    <a:lumOff val="15000"/>
                  </a:srgbClr>
                </a:solidFill>
                <a:cs typeface="Segoe UI" panose="020B0502040204020203" pitchFamily="34" charset="0"/>
              </a:rPr>
              <a:t>your benefits and </a:t>
            </a:r>
            <a:r>
              <a:rPr lang="en-US" sz="1050" b="1" dirty="0" smtClean="0">
                <a:solidFill>
                  <a:srgbClr val="FFFFFF">
                    <a:lumMod val="85000"/>
                    <a:lumOff val="15000"/>
                  </a:srgbClr>
                </a:solidFill>
                <a:cs typeface="Segoe UI" panose="020B0502040204020203" pitchFamily="34" charset="0"/>
              </a:rPr>
              <a:t>receive </a:t>
            </a:r>
            <a:r>
              <a:rPr lang="en-US" sz="1050" b="1" dirty="0">
                <a:solidFill>
                  <a:srgbClr val="FFFFFF">
                    <a:lumMod val="85000"/>
                    <a:lumOff val="15000"/>
                  </a:srgbClr>
                </a:solidFill>
                <a:cs typeface="Segoe UI" panose="020B0502040204020203" pitchFamily="34" charset="0"/>
              </a:rPr>
              <a:t>a gift</a:t>
            </a:r>
            <a:r>
              <a:rPr lang="en-US" sz="1050" b="1" dirty="0" smtClean="0">
                <a:solidFill>
                  <a:srgbClr val="FFFFFF">
                    <a:lumMod val="85000"/>
                    <a:lumOff val="15000"/>
                  </a:srgbClr>
                </a:solidFill>
                <a:cs typeface="Segoe UI" panose="020B0502040204020203" pitchFamily="34" charset="0"/>
              </a:rPr>
              <a:t>!</a:t>
            </a:r>
          </a:p>
          <a:p>
            <a:endParaRPr lang="en-US" sz="400" dirty="0" smtClean="0">
              <a:solidFill>
                <a:srgbClr val="FFFFFF"/>
              </a:solidFill>
              <a:cs typeface="Segoe UI" panose="020B0502040204020203" pitchFamily="34" charset="0"/>
            </a:endParaRPr>
          </a:p>
          <a:p>
            <a:r>
              <a:rPr lang="en-US" sz="1000" dirty="0" smtClean="0">
                <a:solidFill>
                  <a:srgbClr val="FFFFFF"/>
                </a:solidFill>
                <a:cs typeface="Segoe UI" panose="020B0502040204020203" pitchFamily="34" charset="0"/>
                <a:hlinkClick r:id="rId4"/>
              </a:rPr>
              <a:t>http</a:t>
            </a:r>
            <a:r>
              <a:rPr lang="en-US" sz="1000" dirty="0">
                <a:solidFill>
                  <a:srgbClr val="FFFFFF"/>
                </a:solidFill>
                <a:cs typeface="Segoe UI" panose="020B0502040204020203" pitchFamily="34" charset="0"/>
                <a:hlinkClick r:id="rId4"/>
              </a:rPr>
              <a:t>://</a:t>
            </a:r>
            <a:r>
              <a:rPr lang="en-US" sz="1000" dirty="0" smtClean="0">
                <a:solidFill>
                  <a:srgbClr val="FFFFFF"/>
                </a:solidFill>
                <a:cs typeface="Segoe UI" panose="020B0502040204020203" pitchFamily="34" charset="0"/>
                <a:hlinkClick r:id="rId4"/>
              </a:rPr>
              <a:t>aka.ms/msdn_teched</a:t>
            </a:r>
            <a:endParaRPr lang="en-US" sz="1000" dirty="0">
              <a:solidFill>
                <a:srgbClr val="FFFFFF"/>
              </a:solidFill>
              <a:cs typeface="Segoe UI" panose="020B0502040204020203" pitchFamily="34" charset="0"/>
            </a:endParaRPr>
          </a:p>
        </p:txBody>
      </p:sp>
      <p:pic>
        <p:nvPicPr>
          <p:cNvPr id="21" name="Picture 20"/>
          <p:cNvPicPr>
            <a:picLocks noChangeAspect="1"/>
          </p:cNvPicPr>
          <p:nvPr/>
        </p:nvPicPr>
        <p:blipFill>
          <a:blip r:embed="rId5">
            <a:duotone>
              <a:schemeClr val="accent2">
                <a:shade val="45000"/>
                <a:satMod val="135000"/>
              </a:schemeClr>
              <a:prstClr val="white"/>
            </a:duotone>
          </a:blip>
          <a:stretch>
            <a:fillRect/>
          </a:stretch>
        </p:blipFill>
        <p:spPr>
          <a:xfrm>
            <a:off x="472785" y="2383081"/>
            <a:ext cx="1354404" cy="234494"/>
          </a:xfrm>
          <a:prstGeom prst="rect">
            <a:avLst/>
          </a:prstGeom>
        </p:spPr>
      </p:pic>
      <p:grpSp>
        <p:nvGrpSpPr>
          <p:cNvPr id="22" name="Group 21"/>
          <p:cNvGrpSpPr/>
          <p:nvPr/>
        </p:nvGrpSpPr>
        <p:grpSpPr>
          <a:xfrm>
            <a:off x="6739935" y="2864893"/>
            <a:ext cx="3200398" cy="3745112"/>
            <a:chOff x="274639" y="2963862"/>
            <a:chExt cx="3200398" cy="3745112"/>
          </a:xfrm>
        </p:grpSpPr>
        <p:sp>
          <p:nvSpPr>
            <p:cNvPr id="23" name="Rectangle 22"/>
            <p:cNvSpPr/>
            <p:nvPr/>
          </p:nvSpPr>
          <p:spPr bwMode="auto">
            <a:xfrm>
              <a:off x="274639" y="2963862"/>
              <a:ext cx="3200398" cy="37451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6"/>
            <a:stretch>
              <a:fillRect/>
            </a:stretch>
          </p:blipFill>
          <p:spPr>
            <a:xfrm>
              <a:off x="601202" y="4945764"/>
              <a:ext cx="2547271" cy="1522095"/>
            </a:xfrm>
            <a:prstGeom prst="rect">
              <a:avLst/>
            </a:prstGeom>
            <a:ln>
              <a:noFill/>
            </a:ln>
            <a:effectLst/>
          </p:spPr>
        </p:pic>
        <p:pic>
          <p:nvPicPr>
            <p:cNvPr id="25" name="Picture 24"/>
            <p:cNvPicPr>
              <a:picLocks noChangeAspect="1"/>
            </p:cNvPicPr>
            <p:nvPr/>
          </p:nvPicPr>
          <p:blipFill rotWithShape="1">
            <a:blip r:embed="rId7"/>
            <a:srcRect l="19596" r="16755" b="-4"/>
            <a:stretch/>
          </p:blipFill>
          <p:spPr>
            <a:xfrm>
              <a:off x="1369798" y="3266806"/>
              <a:ext cx="1981200" cy="1752469"/>
            </a:xfrm>
            <a:prstGeom prst="rect">
              <a:avLst/>
            </a:prstGeom>
          </p:spPr>
        </p:pic>
        <p:pic>
          <p:nvPicPr>
            <p:cNvPr id="26" name="Picture 25"/>
            <p:cNvPicPr>
              <a:picLocks noChangeAspect="1"/>
            </p:cNvPicPr>
            <p:nvPr/>
          </p:nvPicPr>
          <p:blipFill rotWithShape="1">
            <a:blip r:embed="rId8"/>
            <a:srcRect l="20621" t="14478" r="25726"/>
            <a:stretch/>
          </p:blipFill>
          <p:spPr>
            <a:xfrm>
              <a:off x="510212" y="3170067"/>
              <a:ext cx="1471094" cy="1320136"/>
            </a:xfrm>
            <a:prstGeom prst="rect">
              <a:avLst/>
            </a:prstGeom>
          </p:spPr>
        </p:pic>
      </p:gr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39935" y="1375851"/>
            <a:ext cx="5312019" cy="1383339"/>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pic>
      <p:sp>
        <p:nvSpPr>
          <p:cNvPr id="14" name="Title 2"/>
          <p:cNvSpPr txBox="1">
            <a:spLocks/>
          </p:cNvSpPr>
          <p:nvPr/>
        </p:nvSpPr>
        <p:spPr>
          <a:xfrm>
            <a:off x="6739935" y="1763798"/>
            <a:ext cx="5339058" cy="321962"/>
          </a:xfrm>
          <a:prstGeom prst="rect">
            <a:avLst/>
          </a:prstGeom>
          <a:gradFill>
            <a:gsLst>
              <a:gs pos="0">
                <a:srgbClr val="442157">
                  <a:alpha val="0"/>
                </a:srgbClr>
              </a:gs>
              <a:gs pos="60000">
                <a:srgbClr val="442157"/>
              </a:gs>
              <a:gs pos="40000">
                <a:srgbClr val="442157"/>
              </a:gs>
              <a:gs pos="100000">
                <a:srgbClr val="442157">
                  <a:alpha val="0"/>
                </a:srgbClr>
              </a:gs>
            </a:gsLst>
            <a:lin ang="5400000" scaled="1"/>
          </a:gradFill>
        </p:spPr>
        <p:txBody>
          <a:bodyPr vert="horz" wrap="none" lIns="186521" tIns="149217" rIns="186521" bIns="149217" rtlCol="0" anchor="ctr">
            <a:noAutofit/>
          </a:bodyPr>
          <a:lstStyle>
            <a:defPPr>
              <a:defRPr lang="en-US"/>
            </a:defPPr>
            <a:lvl1pPr defTabSz="914400">
              <a:lnSpc>
                <a:spcPct val="90000"/>
              </a:lnSpc>
              <a:spcBef>
                <a:spcPct val="0"/>
              </a:spcBef>
              <a:buNone/>
              <a:defRPr sz="4080">
                <a:latin typeface="Segoe UI Light" panose="020B0502040204020203" pitchFamily="34" charset="0"/>
                <a:ea typeface="+mj-ea"/>
                <a:cs typeface="Segoe UI Light" panose="020B0502040204020203" pitchFamily="34" charset="0"/>
              </a:defRPr>
            </a:lvl1pPr>
          </a:lstStyle>
          <a:p>
            <a:r>
              <a:rPr lang="en-US" sz="2000" dirty="0">
                <a:solidFill>
                  <a:srgbClr val="FFFFFF"/>
                </a:solidFill>
              </a:rPr>
              <a:t>3 Steps to New </a:t>
            </a:r>
            <a:r>
              <a:rPr lang="en-US" sz="2000" dirty="0" smtClean="0">
                <a:solidFill>
                  <a:srgbClr val="FFFFFF"/>
                </a:solidFill>
              </a:rPr>
              <a:t>Gear! With </a:t>
            </a:r>
            <a:r>
              <a:rPr lang="en-US" sz="2000" dirty="0">
                <a:solidFill>
                  <a:srgbClr val="FFFFFF"/>
                </a:solidFill>
              </a:rPr>
              <a:t>Application Insights</a:t>
            </a:r>
          </a:p>
        </p:txBody>
      </p:sp>
      <p:sp>
        <p:nvSpPr>
          <p:cNvPr id="13" name="Text Placeholder 1"/>
          <p:cNvSpPr txBox="1">
            <a:spLocks/>
          </p:cNvSpPr>
          <p:nvPr/>
        </p:nvSpPr>
        <p:spPr>
          <a:xfrm>
            <a:off x="9940332" y="2864893"/>
            <a:ext cx="2111622" cy="3745112"/>
          </a:xfrm>
          <a:prstGeom prst="rect">
            <a:avLst/>
          </a:prstGeom>
          <a:solidFill>
            <a:schemeClr val="accent4"/>
          </a:solidFill>
        </p:spPr>
        <p:txBody>
          <a:bodyPr vert="horz" wrap="square" lIns="182880" tIns="146304" rIns="182880" bIns="146304" numCol="1" spcCol="182880" rtlCol="0" anchor="ctr">
            <a:noAutofit/>
          </a:bodyPr>
          <a:lstStyle>
            <a:lvl1pPr marL="234769" marR="0" indent="-234769" fontAlgn="auto">
              <a:lnSpc>
                <a:spcPct val="90000"/>
              </a:lnSpc>
              <a:spcBef>
                <a:spcPct val="20000"/>
              </a:spcBef>
              <a:spcAft>
                <a:spcPts val="0"/>
              </a:spcAft>
              <a:buClr>
                <a:schemeClr val="tx1"/>
              </a:buClr>
              <a:buSzPct val="100000"/>
              <a:buFont typeface="Arial" panose="020B0604020202020204" pitchFamily="34" charset="0"/>
              <a:buAutoNum type="arabicPeriod"/>
              <a:tabLst/>
              <a:defRPr lang="en-US" sz="1600" spc="0" baseline="0" dirty="0" smtClean="0">
                <a:gradFill>
                  <a:gsLst>
                    <a:gs pos="1299">
                      <a:schemeClr val="tx1"/>
                    </a:gs>
                    <a:gs pos="100000">
                      <a:schemeClr val="tx1"/>
                    </a:gs>
                  </a:gsLst>
                  <a:lin ang="5400000" scaled="0"/>
                </a:gradFill>
                <a:latin typeface="Segoe UI" panose="020B0502040204020203" pitchFamily="34" charset="0"/>
                <a:cs typeface="Segoe UI" panose="020B0502040204020203" pitchFamily="34" charset="0"/>
              </a:defRPr>
            </a:lvl1pPr>
            <a:lvl2pPr marL="584200" marR="0" indent="-2413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2pPr>
            <a:lvl3pPr marL="800100" marR="0" indent="-228600" fontAlgn="auto">
              <a:lnSpc>
                <a:spcPct val="90000"/>
              </a:lnSpc>
              <a:spcBef>
                <a:spcPct val="20000"/>
              </a:spcBef>
              <a:spcAft>
                <a:spcPts val="0"/>
              </a:spcAft>
              <a:buClr>
                <a:schemeClr val="tx1"/>
              </a:buClr>
              <a:buSzPct val="100000"/>
              <a:buFontTx/>
              <a:buBlip>
                <a:blip r:embed="rId10"/>
              </a:buBlip>
              <a:tabLst/>
              <a:defRPr sz="2400" spc="0" baseline="0">
                <a:gradFill>
                  <a:gsLst>
                    <a:gs pos="1250">
                      <a:schemeClr val="tx1"/>
                    </a:gs>
                    <a:gs pos="100000">
                      <a:schemeClr val="tx1"/>
                    </a:gs>
                  </a:gsLst>
                  <a:lin ang="5400000" scaled="0"/>
                </a:gradFill>
              </a:defRPr>
            </a:lvl3pPr>
            <a:lvl4pPr marL="10287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4pPr>
            <a:lvl5pPr marL="1257300" marR="0" indent="-228600" fontAlgn="auto">
              <a:lnSpc>
                <a:spcPct val="90000"/>
              </a:lnSpc>
              <a:spcBef>
                <a:spcPct val="20000"/>
              </a:spcBef>
              <a:spcAft>
                <a:spcPts val="0"/>
              </a:spcAft>
              <a:buClr>
                <a:schemeClr val="tx1"/>
              </a:buClr>
              <a:buSzPct val="100000"/>
              <a:buFontTx/>
              <a:buBlip>
                <a:blip r:embed="rId10"/>
              </a:buBlip>
              <a:tabLst/>
              <a:defRPr sz="20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buClr>
                <a:srgbClr val="FFFFFF"/>
              </a:buClr>
            </a:pPr>
            <a:r>
              <a:rPr>
                <a:gradFill>
                  <a:gsLst>
                    <a:gs pos="1299">
                      <a:srgbClr val="FFFFFF"/>
                    </a:gs>
                    <a:gs pos="100000">
                      <a:srgbClr val="FFFFFF"/>
                    </a:gs>
                  </a:gsLst>
                  <a:lin ang="5400000" scaled="0"/>
                </a:gradFill>
              </a:rPr>
              <a:t>Create a Visual Studio Online account </a:t>
            </a:r>
            <a:r>
              <a:rPr sz="1100">
                <a:gradFill>
                  <a:gsLst>
                    <a:gs pos="1299">
                      <a:srgbClr val="FFFFFF"/>
                    </a:gs>
                    <a:gs pos="100000">
                      <a:srgbClr val="FFFFFF"/>
                    </a:gs>
                  </a:gsLst>
                  <a:lin ang="5400000" scaled="0"/>
                </a:gradFill>
                <a:hlinkClick r:id="rId11"/>
              </a:rPr>
              <a:t>http://visualstudio.com</a:t>
            </a:r>
            <a:r>
              <a:rPr sz="1100">
                <a:gradFill>
                  <a:gsLst>
                    <a:gs pos="1299">
                      <a:srgbClr val="FFFFFF"/>
                    </a:gs>
                    <a:gs pos="100000">
                      <a:srgbClr val="FFFFFF"/>
                    </a:gs>
                  </a:gsLst>
                  <a:lin ang="5400000" scaled="0"/>
                </a:gradFill>
              </a:rPr>
              <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Install Application Insights Tools for Visual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Studio Online </a:t>
            </a:r>
            <a:r>
              <a:rPr sz="1100">
                <a:gradFill>
                  <a:gsLst>
                    <a:gs pos="1299">
                      <a:srgbClr val="FFFFFF"/>
                    </a:gs>
                    <a:gs pos="100000">
                      <a:srgbClr val="FFFFFF"/>
                    </a:gs>
                  </a:gsLst>
                  <a:lin ang="5400000" scaled="0"/>
                </a:gradFill>
                <a:hlinkClick r:id="rId12"/>
              </a:rPr>
              <a:t>http://aka.ms/aivsix</a:t>
            </a:r>
            <a:r>
              <a:rPr sz="1100">
                <a:gradFill>
                  <a:gsLst>
                    <a:gs pos="1299">
                      <a:srgbClr val="FFFFFF"/>
                    </a:gs>
                    <a:gs pos="100000">
                      <a:srgbClr val="FFFFFF"/>
                    </a:gs>
                  </a:gsLst>
                  <a:lin ang="5400000" scaled="0"/>
                </a:gradFill>
              </a:rPr>
              <a:t/>
            </a:r>
            <a:br>
              <a:rPr sz="1100">
                <a:gradFill>
                  <a:gsLst>
                    <a:gs pos="1299">
                      <a:srgbClr val="FFFFFF"/>
                    </a:gs>
                    <a:gs pos="100000">
                      <a:srgbClr val="FFFFFF"/>
                    </a:gs>
                  </a:gsLst>
                  <a:lin ang="5400000" scaled="0"/>
                </a:gradFill>
              </a:rPr>
            </a:br>
            <a:r>
              <a:rPr sz="1100">
                <a:gradFill>
                  <a:gsLst>
                    <a:gs pos="1299">
                      <a:srgbClr val="FFFFFF"/>
                    </a:gs>
                    <a:gs pos="100000">
                      <a:srgbClr val="FFFFFF"/>
                    </a:gs>
                  </a:gsLst>
                  <a:lin ang="5400000" scaled="0"/>
                </a:gradFill>
              </a:rPr>
              <a:t> </a:t>
            </a:r>
          </a:p>
          <a:p>
            <a:pPr>
              <a:buClr>
                <a:srgbClr val="FFFFFF"/>
              </a:buClr>
            </a:pPr>
            <a:r>
              <a:rPr>
                <a:gradFill>
                  <a:gsLst>
                    <a:gs pos="1299">
                      <a:srgbClr val="FFFFFF"/>
                    </a:gs>
                    <a:gs pos="100000">
                      <a:srgbClr val="FFFFFF"/>
                    </a:gs>
                  </a:gsLst>
                  <a:lin ang="5400000" scaled="0"/>
                </a:gradFill>
              </a:rPr>
              <a:t>Come to our booth for a </a:t>
            </a:r>
            <a:br>
              <a:rPr>
                <a:gradFill>
                  <a:gsLst>
                    <a:gs pos="1299">
                      <a:srgbClr val="FFFFFF"/>
                    </a:gs>
                    <a:gs pos="100000">
                      <a:srgbClr val="FFFFFF"/>
                    </a:gs>
                  </a:gsLst>
                  <a:lin ang="5400000" scaled="0"/>
                </a:gradFill>
              </a:rPr>
            </a:br>
            <a:r>
              <a:rPr>
                <a:gradFill>
                  <a:gsLst>
                    <a:gs pos="1299">
                      <a:srgbClr val="FFFFFF"/>
                    </a:gs>
                    <a:gs pos="100000">
                      <a:srgbClr val="FFFFFF"/>
                    </a:gs>
                  </a:gsLst>
                  <a:lin ang="5400000" scaled="0"/>
                </a:gradFill>
              </a:rPr>
              <a:t>t-shirt and a chance to win!</a:t>
            </a:r>
          </a:p>
        </p:txBody>
      </p:sp>
      <p:grpSp>
        <p:nvGrpSpPr>
          <p:cNvPr id="37" name="Group 36"/>
          <p:cNvGrpSpPr/>
          <p:nvPr/>
        </p:nvGrpSpPr>
        <p:grpSpPr>
          <a:xfrm>
            <a:off x="384521" y="4497348"/>
            <a:ext cx="6483405" cy="2112658"/>
            <a:chOff x="384521" y="4497348"/>
            <a:chExt cx="6483405" cy="2112658"/>
          </a:xfrm>
        </p:grpSpPr>
        <p:sp>
          <p:nvSpPr>
            <p:cNvPr id="32" name="Rectangle 31"/>
            <p:cNvSpPr/>
            <p:nvPr/>
          </p:nvSpPr>
          <p:spPr bwMode="auto">
            <a:xfrm>
              <a:off x="384521" y="4497348"/>
              <a:ext cx="5970570" cy="2112658"/>
            </a:xfrm>
            <a:prstGeom prst="rect">
              <a:avLst/>
            </a:prstGeom>
            <a:solidFill>
              <a:srgbClr val="426AB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91440" rIns="93256" bIns="182880" numCol="1" rtlCol="0" anchor="t" anchorCtr="0" compatLnSpc="1">
              <a:prstTxWarp prst="textNoShape">
                <a:avLst/>
              </a:prstTxWarp>
            </a:bodyPr>
            <a:lstStyle/>
            <a:p>
              <a:pPr defTabSz="932290" fontAlgn="base">
                <a:lnSpc>
                  <a:spcPct val="90000"/>
                </a:lnSpc>
                <a:spcBef>
                  <a:spcPct val="0"/>
                </a:spcBef>
                <a:spcAft>
                  <a:spcPct val="0"/>
                </a:spcAft>
              </a:pPr>
              <a:r>
                <a:rPr lang="en-US" sz="2040" spc="-51" dirty="0">
                  <a:gradFill>
                    <a:gsLst>
                      <a:gs pos="0">
                        <a:srgbClr val="FFFFFF"/>
                      </a:gs>
                      <a:gs pos="100000">
                        <a:srgbClr val="FFFFFF"/>
                      </a:gs>
                    </a:gsLst>
                    <a:lin ang="5400000" scaled="0"/>
                  </a:gradFill>
                </a:rPr>
                <a:t>VSIP QR Tag </a:t>
              </a:r>
              <a:r>
                <a:rPr lang="en-US" sz="2040" spc="-51" dirty="0" smtClean="0">
                  <a:gradFill>
                    <a:gsLst>
                      <a:gs pos="0">
                        <a:srgbClr val="FFFFFF"/>
                      </a:gs>
                      <a:gs pos="100000">
                        <a:srgbClr val="FFFFFF"/>
                      </a:gs>
                    </a:gsLst>
                    <a:lin ang="5400000" scaled="0"/>
                  </a:gradFill>
                </a:rPr>
                <a:t>Contests</a:t>
              </a:r>
              <a:endParaRPr lang="en-US" sz="2040" spc="-51" dirty="0">
                <a:gradFill>
                  <a:gsLst>
                    <a:gs pos="0">
                      <a:srgbClr val="FFFFFF"/>
                    </a:gs>
                    <a:gs pos="100000">
                      <a:srgbClr val="FFFFFF"/>
                    </a:gs>
                  </a:gsLst>
                  <a:lin ang="5400000" scaled="0"/>
                </a:gradFill>
              </a:endParaRPr>
            </a:p>
          </p:txBody>
        </p:sp>
        <p:sp>
          <p:nvSpPr>
            <p:cNvPr id="8" name="TextBox 7"/>
            <p:cNvSpPr txBox="1"/>
            <p:nvPr/>
          </p:nvSpPr>
          <p:spPr>
            <a:xfrm>
              <a:off x="3369806" y="4631338"/>
              <a:ext cx="3498120" cy="153888"/>
            </a:xfrm>
            <a:prstGeom prst="rect">
              <a:avLst/>
            </a:prstGeom>
            <a:noFill/>
          </p:spPr>
          <p:txBody>
            <a:bodyPr wrap="square" lIns="0" tIns="0" rIns="0" bIns="0" rtlCol="0">
              <a:spAutoFit/>
            </a:bodyPr>
            <a:lstStyle/>
            <a:p>
              <a:r>
                <a:rPr lang="en-US" sz="1000" b="1" dirty="0">
                  <a:gradFill>
                    <a:gsLst>
                      <a:gs pos="0">
                        <a:srgbClr val="FFFFFF"/>
                      </a:gs>
                      <a:gs pos="100000">
                        <a:srgbClr val="FFFFFF"/>
                      </a:gs>
                    </a:gsLst>
                    <a:lin ang="5400000" scaled="0"/>
                  </a:gradFill>
                  <a:cs typeface="Segoe UI" panose="020B0502040204020203" pitchFamily="34" charset="0"/>
                </a:rPr>
                <a:t>Visit </a:t>
              </a:r>
              <a:r>
                <a:rPr lang="en-US" sz="1000" b="1" dirty="0" smtClean="0">
                  <a:gradFill>
                    <a:gsLst>
                      <a:gs pos="0">
                        <a:srgbClr val="FFFFFF"/>
                      </a:gs>
                      <a:gs pos="100000">
                        <a:srgbClr val="FFFFFF"/>
                      </a:gs>
                    </a:gsLst>
                    <a:lin ang="5400000" scaled="0"/>
                  </a:gradFill>
                  <a:cs typeface="Segoe UI" panose="020B0502040204020203" pitchFamily="34" charset="0"/>
                </a:rPr>
                <a:t>our booth to </a:t>
              </a:r>
              <a:r>
                <a:rPr lang="en-US" sz="1000" b="1" dirty="0">
                  <a:gradFill>
                    <a:gsLst>
                      <a:gs pos="0">
                        <a:srgbClr val="FFFFFF"/>
                      </a:gs>
                      <a:gs pos="100000">
                        <a:srgbClr val="FFFFFF"/>
                      </a:gs>
                    </a:gsLst>
                    <a:lin ang="5400000" scaled="0"/>
                  </a:gradFill>
                  <a:cs typeface="Segoe UI" panose="020B0502040204020203" pitchFamily="34" charset="0"/>
                </a:rPr>
                <a:t>join the hunt for cool prizes!</a:t>
              </a:r>
            </a:p>
          </p:txBody>
        </p:sp>
        <p:grpSp>
          <p:nvGrpSpPr>
            <p:cNvPr id="35" name="Group 34"/>
            <p:cNvGrpSpPr/>
            <p:nvPr/>
          </p:nvGrpSpPr>
          <p:grpSpPr>
            <a:xfrm>
              <a:off x="547073" y="4947631"/>
              <a:ext cx="5645467" cy="1499971"/>
              <a:chOff x="1265624" y="5134921"/>
              <a:chExt cx="4940560" cy="1312681"/>
            </a:xfrm>
          </p:grpSpPr>
          <p:graphicFrame>
            <p:nvGraphicFramePr>
              <p:cNvPr id="9" name="Object 8"/>
              <p:cNvGraphicFramePr>
                <a:graphicFrameLocks noChangeAspect="1"/>
              </p:cNvGraphicFramePr>
              <p:nvPr>
                <p:extLst/>
              </p:nvPr>
            </p:nvGraphicFramePr>
            <p:xfrm>
              <a:off x="1265624" y="5134921"/>
              <a:ext cx="1312681" cy="1312681"/>
            </p:xfrm>
            <a:graphic>
              <a:graphicData uri="http://schemas.openxmlformats.org/presentationml/2006/ole">
                <mc:AlternateContent xmlns:mc="http://schemas.openxmlformats.org/markup-compatibility/2006">
                  <mc:Choice xmlns:v="urn:schemas-microsoft-com:vml" Requires="v">
                    <p:oleObj spid="_x0000_s1028" name="Acrobat Document" r:id="rId13" imgW="3438503" imgH="3438341" progId="Acrobat.Document.11">
                      <p:embed/>
                    </p:oleObj>
                  </mc:Choice>
                  <mc:Fallback>
                    <p:oleObj name="Acrobat Document" r:id="rId13" imgW="3438503" imgH="3438341" progId="Acrobat.Document.11">
                      <p:embed/>
                      <p:pic>
                        <p:nvPicPr>
                          <p:cNvPr id="0" name=""/>
                          <p:cNvPicPr/>
                          <p:nvPr/>
                        </p:nvPicPr>
                        <p:blipFill>
                          <a:blip r:embed="rId14"/>
                          <a:stretch>
                            <a:fillRect/>
                          </a:stretch>
                        </p:blipFill>
                        <p:spPr>
                          <a:xfrm>
                            <a:off x="1265624" y="5134921"/>
                            <a:ext cx="1312681" cy="1312681"/>
                          </a:xfrm>
                          <a:prstGeom prst="rect">
                            <a:avLst/>
                          </a:prstGeom>
                        </p:spPr>
                      </p:pic>
                    </p:oleObj>
                  </mc:Fallback>
                </mc:AlternateContent>
              </a:graphicData>
            </a:graphic>
          </p:graphicFrame>
          <p:grpSp>
            <p:nvGrpSpPr>
              <p:cNvPr id="34" name="Group 33"/>
              <p:cNvGrpSpPr/>
              <p:nvPr/>
            </p:nvGrpSpPr>
            <p:grpSpPr>
              <a:xfrm>
                <a:off x="2611471" y="5134921"/>
                <a:ext cx="3594713" cy="1312681"/>
                <a:chOff x="2611471" y="4237774"/>
                <a:chExt cx="3594713" cy="1312681"/>
              </a:xfrm>
            </p:grpSpPr>
            <p:pic>
              <p:nvPicPr>
                <p:cNvPr id="6" name="Picture 5"/>
                <p:cNvPicPr>
                  <a:picLocks noChangeAspect="1"/>
                </p:cNvPicPr>
                <p:nvPr/>
              </p:nvPicPr>
              <p:blipFill>
                <a:blip r:embed="rId15"/>
                <a:stretch>
                  <a:fillRect/>
                </a:stretch>
              </p:blipFill>
              <p:spPr>
                <a:xfrm>
                  <a:off x="5114920" y="4237774"/>
                  <a:ext cx="1091264" cy="1312680"/>
                </a:xfrm>
                <a:prstGeom prst="rect">
                  <a:avLst/>
                </a:prstGeom>
              </p:spPr>
            </p:pic>
            <p:pic>
              <p:nvPicPr>
                <p:cNvPr id="18" name="Picture 17"/>
                <p:cNvPicPr>
                  <a:picLocks noChangeAspect="1"/>
                </p:cNvPicPr>
                <p:nvPr/>
              </p:nvPicPr>
              <p:blipFill>
                <a:blip r:embed="rId16"/>
                <a:stretch>
                  <a:fillRect/>
                </a:stretch>
              </p:blipFill>
              <p:spPr>
                <a:xfrm>
                  <a:off x="2611471" y="4237775"/>
                  <a:ext cx="1303811" cy="1312680"/>
                </a:xfrm>
                <a:prstGeom prst="rect">
                  <a:avLst/>
                </a:prstGeom>
              </p:spPr>
            </p:pic>
            <p:pic>
              <p:nvPicPr>
                <p:cNvPr id="19" name="Picture 18"/>
                <p:cNvPicPr>
                  <a:picLocks noChangeAspect="1"/>
                </p:cNvPicPr>
                <p:nvPr/>
              </p:nvPicPr>
              <p:blipFill>
                <a:blip r:embed="rId17"/>
                <a:stretch>
                  <a:fillRect/>
                </a:stretch>
              </p:blipFill>
              <p:spPr>
                <a:xfrm>
                  <a:off x="3948448" y="4237774"/>
                  <a:ext cx="1133307" cy="1312680"/>
                </a:xfrm>
                <a:prstGeom prst="rect">
                  <a:avLst/>
                </a:prstGeom>
              </p:spPr>
            </p:pic>
          </p:grpSp>
        </p:grpSp>
      </p:grpSp>
    </p:spTree>
    <p:extLst>
      <p:ext uri="{BB962C8B-B14F-4D97-AF65-F5344CB8AC3E}">
        <p14:creationId xmlns:p14="http://schemas.microsoft.com/office/powerpoint/2010/main" val="4264477366"/>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4" name="Arrow Bar"/>
          <p:cNvSpPr/>
          <p:nvPr/>
        </p:nvSpPr>
        <p:spPr bwMode="gray">
          <a:xfrm>
            <a:off x="6375646" y="1162388"/>
            <a:ext cx="5481391" cy="1828800"/>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Microsoft Engineering Stories</a:t>
            </a:r>
            <a:endParaRPr lang="en-US" sz="3200" dirty="0">
              <a:gradFill>
                <a:gsLst>
                  <a:gs pos="2917">
                    <a:srgbClr val="FFFFFF">
                      <a:alpha val="9804"/>
                    </a:srgbClr>
                  </a:gs>
                  <a:gs pos="30000">
                    <a:srgbClr val="FFFFFF"/>
                  </a:gs>
                </a:gsLst>
                <a:lin ang="5400000" scaled="0"/>
              </a:gradFill>
              <a:ea typeface="Segoe UI" pitchFamily="34" charset="0"/>
              <a:cs typeface="Segoe UI" pitchFamily="34" charset="0"/>
            </a:endParaRPr>
          </a:p>
        </p:txBody>
      </p:sp>
      <p:sp>
        <p:nvSpPr>
          <p:cNvPr id="5" name="Rectangle 4"/>
          <p:cNvSpPr/>
          <p:nvPr/>
        </p:nvSpPr>
        <p:spPr bwMode="auto">
          <a:xfrm>
            <a:off x="6375646" y="2911089"/>
            <a:ext cx="548139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00B294"/>
                    </a:gs>
                    <a:gs pos="100000">
                      <a:srgbClr val="00B294"/>
                    </a:gs>
                  </a:gsLst>
                  <a:lin ang="16200000" scaled="1"/>
                </a:gradFill>
              </a:rPr>
              <a:t>How </a:t>
            </a:r>
            <a:r>
              <a:rPr lang="en-US" dirty="0">
                <a:gradFill>
                  <a:gsLst>
                    <a:gs pos="0">
                      <a:srgbClr val="00B294"/>
                    </a:gs>
                    <a:gs pos="100000">
                      <a:srgbClr val="00B294"/>
                    </a:gs>
                  </a:gsLst>
                  <a:lin ang="16200000" scaled="1"/>
                </a:gradFill>
                <a:ea typeface="Segoe UI" pitchFamily="34" charset="0"/>
                <a:cs typeface="Segoe UI" pitchFamily="34" charset="0"/>
              </a:rPr>
              <a:t>Microsoft Builds Software</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a:t>
            </a:r>
            <a:r>
              <a:rPr lang="en-US" u="sng" dirty="0" smtClean="0">
                <a:gradFill>
                  <a:gsLst>
                    <a:gs pos="0">
                      <a:srgbClr val="0072C6"/>
                    </a:gs>
                    <a:gs pos="100000">
                      <a:srgbClr val="0072C6"/>
                    </a:gs>
                  </a:gsLst>
                  <a:lin ang="16200000" scaled="1"/>
                </a:gradFill>
                <a:ea typeface="Segoe UI" pitchFamily="34" charset="0"/>
                <a:cs typeface="Segoe UI" pitchFamily="34" charset="0"/>
              </a:rPr>
              <a:t>aka.ms/EngineeringStories </a:t>
            </a:r>
            <a:endParaRPr lang="en-US" u="sng" dirty="0">
              <a:gradFill>
                <a:gsLst>
                  <a:gs pos="0">
                    <a:srgbClr val="0072C6"/>
                  </a:gs>
                  <a:gs pos="100000">
                    <a:srgbClr val="0072C6"/>
                  </a:gs>
                </a:gsLst>
                <a:lin ang="16200000" scaled="1"/>
              </a:gradFill>
              <a:ea typeface="Segoe UI" pitchFamily="34" charset="0"/>
              <a:cs typeface="Segoe UI" pitchFamily="34" charset="0"/>
            </a:endParaRPr>
          </a:p>
        </p:txBody>
      </p:sp>
      <p:sp>
        <p:nvSpPr>
          <p:cNvPr id="8" name="Freeform 19"/>
          <p:cNvSpPr>
            <a:spLocks noEditPoints="1"/>
          </p:cNvSpPr>
          <p:nvPr/>
        </p:nvSpPr>
        <p:spPr bwMode="black">
          <a:xfrm>
            <a:off x="6489366" y="304421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TechEd Tile"/>
          <p:cNvSpPr/>
          <p:nvPr/>
        </p:nvSpPr>
        <p:spPr bwMode="gray">
          <a:xfrm>
            <a:off x="695561" y="4024467"/>
            <a:ext cx="5602624" cy="18288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a:t>
            </a:r>
            <a:br>
              <a:rPr lang="en-US" sz="3200" dirty="0">
                <a:solidFill>
                  <a:srgbClr val="FFFFFF"/>
                </a:solidFill>
              </a:rPr>
            </a:br>
            <a:r>
              <a:rPr lang="en-US" sz="3200" dirty="0">
                <a:solidFill>
                  <a:srgbClr val="FFFFFF"/>
                </a:solidFill>
              </a:rPr>
              <a:t>Industry </a:t>
            </a:r>
            <a:r>
              <a:rPr lang="en-US" sz="3200" dirty="0" smtClean="0">
                <a:solidFill>
                  <a:srgbClr val="FFFFFF"/>
                </a:solidFill>
              </a:rPr>
              <a:t>Partner </a:t>
            </a:r>
            <a:br>
              <a:rPr lang="en-US" sz="3200" dirty="0" smtClean="0">
                <a:solidFill>
                  <a:srgbClr val="FFFFFF"/>
                </a:solidFill>
              </a:rPr>
            </a:br>
            <a:r>
              <a:rPr lang="en-US" sz="3200" dirty="0" smtClean="0">
                <a:solidFill>
                  <a:srgbClr val="FFFFFF"/>
                </a:solidFill>
              </a:rPr>
              <a:t>Program</a:t>
            </a:r>
            <a:endParaRPr lang="en-US" sz="3200" dirty="0">
              <a:solidFill>
                <a:srgbClr val="FFFFFF"/>
              </a:solidFill>
            </a:endParaRPr>
          </a:p>
        </p:txBody>
      </p:sp>
      <p:sp>
        <p:nvSpPr>
          <p:cNvPr id="17" name="Rectangle 16"/>
          <p:cNvSpPr/>
          <p:nvPr/>
        </p:nvSpPr>
        <p:spPr bwMode="auto">
          <a:xfrm>
            <a:off x="695561" y="5798971"/>
            <a:ext cx="5602624"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ctr" anchorCtr="0" compatLnSpc="1">
            <a:prstTxWarp prst="textNoShape">
              <a:avLst/>
            </a:prstTxWarp>
          </a:bodyPr>
          <a:lstStyle/>
          <a:p>
            <a:pPr lvl="1" defTabSz="914099"/>
            <a:r>
              <a:rPr lang="en-US" dirty="0">
                <a:gradFill>
                  <a:gsLst>
                    <a:gs pos="0">
                      <a:srgbClr val="0072C6"/>
                    </a:gs>
                    <a:gs pos="100000">
                      <a:srgbClr val="0072C6"/>
                    </a:gs>
                  </a:gsLst>
                  <a:lin ang="16200000" scaled="1"/>
                </a:gradFill>
                <a:ea typeface="Segoe UI" pitchFamily="34" charset="0"/>
                <a:cs typeface="Segoe UI" pitchFamily="34" charset="0"/>
              </a:rPr>
              <a:t>Meet Our New Visual Studio Online Partners </a:t>
            </a:r>
            <a:r>
              <a:rPr lang="en-US" dirty="0" smtClean="0">
                <a:gradFill>
                  <a:gsLst>
                    <a:gs pos="0">
                      <a:srgbClr val="0072C6"/>
                    </a:gs>
                    <a:gs pos="100000">
                      <a:srgbClr val="0072C6"/>
                    </a:gs>
                  </a:gsLst>
                  <a:lin ang="16200000" scaled="1"/>
                </a:gradFill>
                <a:ea typeface="Segoe UI" pitchFamily="34" charset="0"/>
                <a:cs typeface="Segoe UI" pitchFamily="34" charset="0"/>
              </a:rPr>
              <a:t/>
            </a:r>
            <a:br>
              <a:rPr lang="en-US" dirty="0" smtClean="0">
                <a:gradFill>
                  <a:gsLst>
                    <a:gs pos="0">
                      <a:srgbClr val="0072C6"/>
                    </a:gs>
                    <a:gs pos="100000">
                      <a:srgbClr val="0072C6"/>
                    </a:gs>
                  </a:gsLst>
                  <a:lin ang="16200000" scaled="1"/>
                </a:gradFill>
                <a:ea typeface="Segoe UI" pitchFamily="34" charset="0"/>
                <a:cs typeface="Segoe UI" pitchFamily="34" charset="0"/>
              </a:rPr>
            </a:br>
            <a:r>
              <a:rPr lang="en-US" dirty="0" smtClean="0">
                <a:gradFill>
                  <a:gsLst>
                    <a:gs pos="0">
                      <a:srgbClr val="0072C6"/>
                    </a:gs>
                    <a:gs pos="100000">
                      <a:srgbClr val="0072C6"/>
                    </a:gs>
                  </a:gsLst>
                  <a:lin ang="16200000" scaled="1"/>
                </a:gradFill>
                <a:ea typeface="Segoe UI" pitchFamily="34" charset="0"/>
                <a:cs typeface="Segoe UI" pitchFamily="34" charset="0"/>
              </a:rPr>
              <a:t>or </a:t>
            </a:r>
            <a:r>
              <a:rPr lang="en-US" dirty="0">
                <a:gradFill>
                  <a:gsLst>
                    <a:gs pos="0">
                      <a:srgbClr val="0072C6"/>
                    </a:gs>
                    <a:gs pos="100000">
                      <a:srgbClr val="0072C6"/>
                    </a:gs>
                  </a:gsLst>
                  <a:lin ang="16200000" scaled="1"/>
                </a:gradFill>
                <a:ea typeface="Segoe UI" pitchFamily="34" charset="0"/>
                <a:cs typeface="Segoe UI" pitchFamily="34" charset="0"/>
              </a:rPr>
              <a:t>Join Now.</a:t>
            </a:r>
          </a:p>
          <a:p>
            <a:pPr lvl="1" defTabSz="914099"/>
            <a:r>
              <a:rPr lang="en-US" u="sng" dirty="0">
                <a:gradFill>
                  <a:gsLst>
                    <a:gs pos="0">
                      <a:srgbClr val="0072C6"/>
                    </a:gs>
                    <a:gs pos="100000">
                      <a:srgbClr val="0072C6"/>
                    </a:gs>
                  </a:gsLst>
                  <a:lin ang="16200000" scaled="1"/>
                </a:gradFill>
                <a:ea typeface="Segoe UI" pitchFamily="34" charset="0"/>
                <a:cs typeface="Segoe UI" pitchFamily="34" charset="0"/>
              </a:rPr>
              <a:t>http://vsipprogram.com </a:t>
            </a:r>
          </a:p>
        </p:txBody>
      </p:sp>
      <p:sp>
        <p:nvSpPr>
          <p:cNvPr id="30" name="Arrow Bar"/>
          <p:cNvSpPr/>
          <p:nvPr/>
        </p:nvSpPr>
        <p:spPr bwMode="gray">
          <a:xfrm>
            <a:off x="710174" y="1158692"/>
            <a:ext cx="5588011" cy="182880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endParaRPr lang="en-US" sz="3200" dirty="0">
              <a:solidFill>
                <a:srgbClr val="FFFFFF"/>
              </a:solidFill>
            </a:endParaRPr>
          </a:p>
        </p:txBody>
      </p:sp>
      <p:sp>
        <p:nvSpPr>
          <p:cNvPr id="31" name="Freeform 54"/>
          <p:cNvSpPr>
            <a:spLocks noEditPoints="1"/>
          </p:cNvSpPr>
          <p:nvPr/>
        </p:nvSpPr>
        <p:spPr bwMode="black">
          <a:xfrm>
            <a:off x="831517" y="5933187"/>
            <a:ext cx="441325" cy="404812"/>
          </a:xfrm>
          <a:custGeom>
            <a:avLst/>
            <a:gdLst>
              <a:gd name="T0" fmla="*/ 84 w 168"/>
              <a:gd name="T1" fmla="*/ 0 h 154"/>
              <a:gd name="T2" fmla="*/ 30 w 168"/>
              <a:gd name="T3" fmla="*/ 22 h 154"/>
              <a:gd name="T4" fmla="*/ 30 w 168"/>
              <a:gd name="T5" fmla="*/ 131 h 154"/>
              <a:gd name="T6" fmla="*/ 84 w 168"/>
              <a:gd name="T7" fmla="*/ 154 h 154"/>
              <a:gd name="T8" fmla="*/ 138 w 168"/>
              <a:gd name="T9" fmla="*/ 131 h 154"/>
              <a:gd name="T10" fmla="*/ 138 w 168"/>
              <a:gd name="T11" fmla="*/ 22 h 154"/>
              <a:gd name="T12" fmla="*/ 84 w 168"/>
              <a:gd name="T13" fmla="*/ 0 h 154"/>
              <a:gd name="T14" fmla="*/ 84 w 168"/>
              <a:gd name="T15" fmla="*/ 10 h 154"/>
              <a:gd name="T16" fmla="*/ 84 w 168"/>
              <a:gd name="T17" fmla="*/ 10 h 154"/>
              <a:gd name="T18" fmla="*/ 131 w 168"/>
              <a:gd name="T19" fmla="*/ 30 h 154"/>
              <a:gd name="T20" fmla="*/ 131 w 168"/>
              <a:gd name="T21" fmla="*/ 124 h 154"/>
              <a:gd name="T22" fmla="*/ 84 w 168"/>
              <a:gd name="T23" fmla="*/ 143 h 154"/>
              <a:gd name="T24" fmla="*/ 37 w 168"/>
              <a:gd name="T25" fmla="*/ 124 h 154"/>
              <a:gd name="T26" fmla="*/ 18 w 168"/>
              <a:gd name="T27" fmla="*/ 77 h 154"/>
              <a:gd name="T28" fmla="*/ 37 w 168"/>
              <a:gd name="T29" fmla="*/ 30 h 154"/>
              <a:gd name="T30" fmla="*/ 84 w 168"/>
              <a:gd name="T31" fmla="*/ 10 h 154"/>
              <a:gd name="T32" fmla="*/ 114 w 168"/>
              <a:gd name="T33" fmla="*/ 64 h 154"/>
              <a:gd name="T34" fmla="*/ 95 w 168"/>
              <a:gd name="T35" fmla="*/ 83 h 154"/>
              <a:gd name="T36" fmla="*/ 91 w 168"/>
              <a:gd name="T37" fmla="*/ 103 h 154"/>
              <a:gd name="T38" fmla="*/ 77 w 168"/>
              <a:gd name="T39" fmla="*/ 89 h 154"/>
              <a:gd name="T40" fmla="*/ 51 w 168"/>
              <a:gd name="T41" fmla="*/ 109 h 154"/>
              <a:gd name="T42" fmla="*/ 51 w 168"/>
              <a:gd name="T43" fmla="*/ 109 h 154"/>
              <a:gd name="T44" fmla="*/ 51 w 168"/>
              <a:gd name="T45" fmla="*/ 109 h 154"/>
              <a:gd name="T46" fmla="*/ 51 w 168"/>
              <a:gd name="T47" fmla="*/ 109 h 154"/>
              <a:gd name="T48" fmla="*/ 51 w 168"/>
              <a:gd name="T49" fmla="*/ 109 h 154"/>
              <a:gd name="T50" fmla="*/ 71 w 168"/>
              <a:gd name="T51" fmla="*/ 84 h 154"/>
              <a:gd name="T52" fmla="*/ 57 w 168"/>
              <a:gd name="T53" fmla="*/ 70 h 154"/>
              <a:gd name="T54" fmla="*/ 78 w 168"/>
              <a:gd name="T55" fmla="*/ 66 h 154"/>
              <a:gd name="T56" fmla="*/ 97 w 168"/>
              <a:gd name="T57" fmla="*/ 46 h 154"/>
              <a:gd name="T58" fmla="*/ 101 w 168"/>
              <a:gd name="T59" fmla="*/ 35 h 154"/>
              <a:gd name="T60" fmla="*/ 126 w 168"/>
              <a:gd name="T61" fmla="*/ 60 h 154"/>
              <a:gd name="T62" fmla="*/ 114 w 168"/>
              <a:gd name="T63" fmla="*/ 6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54">
                <a:moveTo>
                  <a:pt x="84" y="0"/>
                </a:moveTo>
                <a:cubicBezTo>
                  <a:pt x="64" y="0"/>
                  <a:pt x="45" y="7"/>
                  <a:pt x="30" y="22"/>
                </a:cubicBezTo>
                <a:cubicBezTo>
                  <a:pt x="0" y="52"/>
                  <a:pt x="0" y="101"/>
                  <a:pt x="30" y="131"/>
                </a:cubicBezTo>
                <a:cubicBezTo>
                  <a:pt x="45" y="146"/>
                  <a:pt x="64" y="154"/>
                  <a:pt x="84" y="154"/>
                </a:cubicBezTo>
                <a:cubicBezTo>
                  <a:pt x="104" y="154"/>
                  <a:pt x="123" y="146"/>
                  <a:pt x="138" y="131"/>
                </a:cubicBezTo>
                <a:cubicBezTo>
                  <a:pt x="168" y="101"/>
                  <a:pt x="168" y="52"/>
                  <a:pt x="138" y="22"/>
                </a:cubicBezTo>
                <a:cubicBezTo>
                  <a:pt x="123" y="7"/>
                  <a:pt x="104" y="0"/>
                  <a:pt x="84" y="0"/>
                </a:cubicBezTo>
                <a:moveTo>
                  <a:pt x="84" y="10"/>
                </a:moveTo>
                <a:cubicBezTo>
                  <a:pt x="84" y="10"/>
                  <a:pt x="84" y="10"/>
                  <a:pt x="84" y="10"/>
                </a:cubicBezTo>
                <a:cubicBezTo>
                  <a:pt x="102" y="10"/>
                  <a:pt x="118" y="17"/>
                  <a:pt x="131" y="30"/>
                </a:cubicBezTo>
                <a:cubicBezTo>
                  <a:pt x="157" y="56"/>
                  <a:pt x="157" y="98"/>
                  <a:pt x="131" y="124"/>
                </a:cubicBezTo>
                <a:cubicBezTo>
                  <a:pt x="118" y="136"/>
                  <a:pt x="102" y="143"/>
                  <a:pt x="84" y="143"/>
                </a:cubicBezTo>
                <a:cubicBezTo>
                  <a:pt x="66" y="143"/>
                  <a:pt x="50" y="136"/>
                  <a:pt x="37" y="124"/>
                </a:cubicBezTo>
                <a:cubicBezTo>
                  <a:pt x="25" y="111"/>
                  <a:pt x="18" y="94"/>
                  <a:pt x="18" y="77"/>
                </a:cubicBezTo>
                <a:cubicBezTo>
                  <a:pt x="18" y="59"/>
                  <a:pt x="25" y="42"/>
                  <a:pt x="37" y="30"/>
                </a:cubicBezTo>
                <a:cubicBezTo>
                  <a:pt x="50" y="17"/>
                  <a:pt x="66" y="10"/>
                  <a:pt x="84" y="10"/>
                </a:cubicBezTo>
                <a:moveTo>
                  <a:pt x="114" y="64"/>
                </a:moveTo>
                <a:cubicBezTo>
                  <a:pt x="95" y="83"/>
                  <a:pt x="95" y="83"/>
                  <a:pt x="95" y="83"/>
                </a:cubicBezTo>
                <a:cubicBezTo>
                  <a:pt x="98" y="90"/>
                  <a:pt x="97" y="98"/>
                  <a:pt x="91" y="103"/>
                </a:cubicBezTo>
                <a:cubicBezTo>
                  <a:pt x="77" y="89"/>
                  <a:pt x="77" y="89"/>
                  <a:pt x="77" y="89"/>
                </a:cubicBezTo>
                <a:cubicBezTo>
                  <a:pt x="62" y="102"/>
                  <a:pt x="53" y="110"/>
                  <a:pt x="51" y="109"/>
                </a:cubicBezTo>
                <a:cubicBezTo>
                  <a:pt x="51" y="109"/>
                  <a:pt x="51" y="109"/>
                  <a:pt x="51" y="109"/>
                </a:cubicBezTo>
                <a:cubicBezTo>
                  <a:pt x="51" y="109"/>
                  <a:pt x="51" y="109"/>
                  <a:pt x="51" y="109"/>
                </a:cubicBezTo>
                <a:cubicBezTo>
                  <a:pt x="51" y="109"/>
                  <a:pt x="51" y="109"/>
                  <a:pt x="51" y="109"/>
                </a:cubicBezTo>
                <a:cubicBezTo>
                  <a:pt x="51" y="109"/>
                  <a:pt x="51" y="109"/>
                  <a:pt x="51" y="109"/>
                </a:cubicBezTo>
                <a:cubicBezTo>
                  <a:pt x="51" y="108"/>
                  <a:pt x="58" y="98"/>
                  <a:pt x="71" y="84"/>
                </a:cubicBezTo>
                <a:cubicBezTo>
                  <a:pt x="57" y="70"/>
                  <a:pt x="57" y="70"/>
                  <a:pt x="57" y="70"/>
                </a:cubicBezTo>
                <a:cubicBezTo>
                  <a:pt x="63" y="64"/>
                  <a:pt x="71" y="63"/>
                  <a:pt x="78" y="66"/>
                </a:cubicBezTo>
                <a:cubicBezTo>
                  <a:pt x="97" y="46"/>
                  <a:pt x="97" y="46"/>
                  <a:pt x="97" y="46"/>
                </a:cubicBezTo>
                <a:cubicBezTo>
                  <a:pt x="96" y="42"/>
                  <a:pt x="97" y="38"/>
                  <a:pt x="101" y="35"/>
                </a:cubicBezTo>
                <a:cubicBezTo>
                  <a:pt x="126" y="60"/>
                  <a:pt x="126" y="60"/>
                  <a:pt x="126" y="60"/>
                </a:cubicBezTo>
                <a:cubicBezTo>
                  <a:pt x="123" y="63"/>
                  <a:pt x="118" y="65"/>
                  <a:pt x="114" y="64"/>
                </a:cubicBez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TechEd Tile"/>
          <p:cNvSpPr/>
          <p:nvPr/>
        </p:nvSpPr>
        <p:spPr bwMode="gray">
          <a:xfrm>
            <a:off x="6375646" y="4024467"/>
            <a:ext cx="5481391" cy="182880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274320" tIns="45718" rIns="91436" bIns="45718" numCol="1" rtlCol="0" anchor="t" anchorCtr="0" compatLnSpc="1">
            <a:prstTxWarp prst="textNoShape">
              <a:avLst/>
            </a:prstTxWarp>
          </a:bodyPr>
          <a:lstStyle/>
          <a:p>
            <a:pPr defTabSz="914099"/>
            <a:r>
              <a:rPr lang="en-US" sz="3200" dirty="0">
                <a:solidFill>
                  <a:srgbClr val="FFFFFF"/>
                </a:solidFill>
              </a:rPr>
              <a:t>Visual Studio | Integrate</a:t>
            </a:r>
            <a:br>
              <a:rPr lang="en-US" sz="3200" dirty="0">
                <a:solidFill>
                  <a:srgbClr val="FFFFFF"/>
                </a:solidFill>
              </a:rPr>
            </a:br>
            <a:endParaRPr lang="en-US" sz="3200" dirty="0">
              <a:solidFill>
                <a:srgbClr val="FFFFFF"/>
              </a:solidFill>
            </a:endParaRPr>
          </a:p>
        </p:txBody>
      </p:sp>
      <p:sp>
        <p:nvSpPr>
          <p:cNvPr id="26" name="Rectangle 25"/>
          <p:cNvSpPr/>
          <p:nvPr/>
        </p:nvSpPr>
        <p:spPr bwMode="auto">
          <a:xfrm>
            <a:off x="6375646" y="5798971"/>
            <a:ext cx="5481391" cy="1023760"/>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a:r>
              <a:rPr lang="en-US" dirty="0">
                <a:gradFill>
                  <a:gsLst>
                    <a:gs pos="0">
                      <a:srgbClr val="009E49"/>
                    </a:gs>
                    <a:gs pos="100000">
                      <a:srgbClr val="009E49"/>
                    </a:gs>
                  </a:gsLst>
                  <a:lin ang="5400000" scaled="1"/>
                </a:gradFill>
              </a:rPr>
              <a:t>Create Your Own Dev Environment</a:t>
            </a:r>
          </a:p>
          <a:p>
            <a:pPr lvl="1"/>
            <a:r>
              <a:rPr lang="en-US" u="sng" dirty="0">
                <a:gradFill>
                  <a:gsLst>
                    <a:gs pos="0">
                      <a:srgbClr val="0072C6"/>
                    </a:gs>
                    <a:gs pos="100000">
                      <a:srgbClr val="0072C6"/>
                    </a:gs>
                  </a:gsLst>
                  <a:lin ang="5400000" scaled="1"/>
                </a:gradFill>
              </a:rPr>
              <a:t>http://integrate.visualstudio.com</a:t>
            </a:r>
          </a:p>
        </p:txBody>
      </p:sp>
      <p:sp>
        <p:nvSpPr>
          <p:cNvPr id="28" name="Freeform 19"/>
          <p:cNvSpPr>
            <a:spLocks noEditPoints="1"/>
          </p:cNvSpPr>
          <p:nvPr/>
        </p:nvSpPr>
        <p:spPr bwMode="black">
          <a:xfrm>
            <a:off x="6489366" y="5933187"/>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Rectangle 21"/>
          <p:cNvSpPr/>
          <p:nvPr/>
        </p:nvSpPr>
        <p:spPr bwMode="auto">
          <a:xfrm>
            <a:off x="700424" y="2911089"/>
            <a:ext cx="5597761" cy="103327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82880" tIns="45718" rIns="91436" bIns="45718" numCol="1" rtlCol="0" anchor="t" anchorCtr="0" compatLnSpc="1">
            <a:prstTxWarp prst="textNoShape">
              <a:avLst/>
            </a:prstTxWarp>
          </a:bodyPr>
          <a:lstStyle/>
          <a:p>
            <a:pPr lvl="1" defTabSz="914099"/>
            <a:r>
              <a:rPr lang="en-US" dirty="0">
                <a:gradFill>
                  <a:gsLst>
                    <a:gs pos="0">
                      <a:srgbClr val="68217A"/>
                    </a:gs>
                    <a:gs pos="100000">
                      <a:srgbClr val="68217A"/>
                    </a:gs>
                  </a:gsLst>
                  <a:lin ang="16200000" scaled="1"/>
                </a:gradFill>
                <a:ea typeface="Segoe UI" pitchFamily="34" charset="0"/>
                <a:cs typeface="Segoe UI" pitchFamily="34" charset="0"/>
              </a:rPr>
              <a:t>Development tools &amp; services </a:t>
            </a:r>
            <a:r>
              <a:rPr lang="en-US" dirty="0" smtClean="0">
                <a:gradFill>
                  <a:gsLst>
                    <a:gs pos="0">
                      <a:srgbClr val="68217A"/>
                    </a:gs>
                    <a:gs pos="100000">
                      <a:srgbClr val="68217A"/>
                    </a:gs>
                  </a:gsLst>
                  <a:lin ang="16200000" scaled="1"/>
                </a:gradFill>
                <a:ea typeface="Segoe UI" pitchFamily="34" charset="0"/>
                <a:cs typeface="Segoe UI" pitchFamily="34" charset="0"/>
              </a:rPr>
              <a:t>for </a:t>
            </a:r>
            <a:r>
              <a:rPr lang="en-US" dirty="0">
                <a:gradFill>
                  <a:gsLst>
                    <a:gs pos="0">
                      <a:srgbClr val="68217A"/>
                    </a:gs>
                    <a:gs pos="100000">
                      <a:srgbClr val="68217A"/>
                    </a:gs>
                  </a:gsLst>
                  <a:lin ang="16200000" scaled="1"/>
                </a:gradFill>
                <a:ea typeface="Segoe UI" pitchFamily="34" charset="0"/>
                <a:cs typeface="Segoe UI" pitchFamily="34" charset="0"/>
              </a:rPr>
              <a:t>teams </a:t>
            </a:r>
            <a:br>
              <a:rPr lang="en-US" dirty="0">
                <a:gradFill>
                  <a:gsLst>
                    <a:gs pos="0">
                      <a:srgbClr val="68217A"/>
                    </a:gs>
                    <a:gs pos="100000">
                      <a:srgbClr val="68217A"/>
                    </a:gs>
                  </a:gsLst>
                  <a:lin ang="16200000" scaled="1"/>
                </a:gradFill>
                <a:ea typeface="Segoe UI" pitchFamily="34" charset="0"/>
                <a:cs typeface="Segoe UI" pitchFamily="34" charset="0"/>
              </a:rPr>
            </a:br>
            <a:r>
              <a:rPr lang="en-US" dirty="0" smtClean="0">
                <a:gradFill>
                  <a:gsLst>
                    <a:gs pos="0">
                      <a:srgbClr val="68217A"/>
                    </a:gs>
                    <a:gs pos="100000">
                      <a:srgbClr val="68217A"/>
                    </a:gs>
                  </a:gsLst>
                  <a:lin ang="16200000" scaled="1"/>
                </a:gradFill>
                <a:ea typeface="Segoe UI" pitchFamily="34" charset="0"/>
                <a:cs typeface="Segoe UI" pitchFamily="34" charset="0"/>
              </a:rPr>
              <a:t>of all sizes</a:t>
            </a:r>
            <a:endParaRPr lang="en-US" dirty="0">
              <a:gradFill>
                <a:gsLst>
                  <a:gs pos="0">
                    <a:srgbClr val="68217A"/>
                  </a:gs>
                  <a:gs pos="100000">
                    <a:srgbClr val="68217A"/>
                  </a:gs>
                </a:gsLst>
                <a:lin ang="16200000" scaled="1"/>
              </a:gradFill>
              <a:ea typeface="Segoe UI" pitchFamily="34" charset="0"/>
              <a:cs typeface="Segoe UI" pitchFamily="34" charset="0"/>
            </a:endParaRPr>
          </a:p>
        </p:txBody>
      </p:sp>
      <p:sp>
        <p:nvSpPr>
          <p:cNvPr id="24" name="Rectangle 23"/>
          <p:cNvSpPr/>
          <p:nvPr/>
        </p:nvSpPr>
        <p:spPr bwMode="white">
          <a:xfrm>
            <a:off x="1155256" y="3465311"/>
            <a:ext cx="4642203" cy="369332"/>
          </a:xfrm>
          <a:prstGeom prst="rect">
            <a:avLst/>
          </a:prstGeom>
        </p:spPr>
        <p:txBody>
          <a:bodyPr wrap="square" lIns="182880">
            <a:spAutoFit/>
          </a:bodyPr>
          <a:lstStyle/>
          <a:p>
            <a:r>
              <a:rPr lang="en-US" u="sng" dirty="0">
                <a:solidFill>
                  <a:srgbClr val="0072C6"/>
                </a:solidFill>
              </a:rPr>
              <a:t>http</a:t>
            </a:r>
            <a:r>
              <a:rPr lang="en-US" u="sng" dirty="0" smtClean="0">
                <a:solidFill>
                  <a:srgbClr val="0072C6"/>
                </a:solidFill>
              </a:rPr>
              <a:t>://www.visualstudio.com </a:t>
            </a:r>
            <a:endParaRPr lang="en-US" dirty="0">
              <a:solidFill>
                <a:srgbClr val="0072C6"/>
              </a:solidFill>
            </a:endParaRPr>
          </a:p>
        </p:txBody>
      </p:sp>
      <p:sp>
        <p:nvSpPr>
          <p:cNvPr id="32" name="Freeform 19"/>
          <p:cNvSpPr>
            <a:spLocks noEditPoints="1"/>
          </p:cNvSpPr>
          <p:nvPr/>
        </p:nvSpPr>
        <p:spPr bwMode="black">
          <a:xfrm>
            <a:off x="834022" y="3028758"/>
            <a:ext cx="393700" cy="395287"/>
          </a:xfrm>
          <a:custGeom>
            <a:avLst/>
            <a:gdLst>
              <a:gd name="T0" fmla="*/ 82 w 150"/>
              <a:gd name="T1" fmla="*/ 43 h 150"/>
              <a:gd name="T2" fmla="*/ 80 w 150"/>
              <a:gd name="T3" fmla="*/ 47 h 150"/>
              <a:gd name="T4" fmla="*/ 75 w 150"/>
              <a:gd name="T5" fmla="*/ 49 h 150"/>
              <a:gd name="T6" fmla="*/ 69 w 150"/>
              <a:gd name="T7" fmla="*/ 47 h 150"/>
              <a:gd name="T8" fmla="*/ 67 w 150"/>
              <a:gd name="T9" fmla="*/ 43 h 150"/>
              <a:gd name="T10" fmla="*/ 69 w 150"/>
              <a:gd name="T11" fmla="*/ 38 h 150"/>
              <a:gd name="T12" fmla="*/ 75 w 150"/>
              <a:gd name="T13" fmla="*/ 36 h 150"/>
              <a:gd name="T14" fmla="*/ 80 w 150"/>
              <a:gd name="T15" fmla="*/ 38 h 150"/>
              <a:gd name="T16" fmla="*/ 82 w 150"/>
              <a:gd name="T17" fmla="*/ 43 h 150"/>
              <a:gd name="T18" fmla="*/ 68 w 150"/>
              <a:gd name="T19" fmla="*/ 114 h 150"/>
              <a:gd name="T20" fmla="*/ 81 w 150"/>
              <a:gd name="T21" fmla="*/ 114 h 150"/>
              <a:gd name="T22" fmla="*/ 81 w 150"/>
              <a:gd name="T23" fmla="*/ 60 h 150"/>
              <a:gd name="T24" fmla="*/ 68 w 150"/>
              <a:gd name="T25" fmla="*/ 60 h 150"/>
              <a:gd name="T26" fmla="*/ 68 w 150"/>
              <a:gd name="T27" fmla="*/ 114 h 150"/>
              <a:gd name="T28" fmla="*/ 150 w 150"/>
              <a:gd name="T29" fmla="*/ 75 h 150"/>
              <a:gd name="T30" fmla="*/ 75 w 150"/>
              <a:gd name="T31" fmla="*/ 0 h 150"/>
              <a:gd name="T32" fmla="*/ 0 w 150"/>
              <a:gd name="T33" fmla="*/ 75 h 150"/>
              <a:gd name="T34" fmla="*/ 75 w 150"/>
              <a:gd name="T35" fmla="*/ 150 h 150"/>
              <a:gd name="T36" fmla="*/ 150 w 150"/>
              <a:gd name="T37" fmla="*/ 75 h 150"/>
              <a:gd name="T38" fmla="*/ 140 w 150"/>
              <a:gd name="T39" fmla="*/ 75 h 150"/>
              <a:gd name="T40" fmla="*/ 75 w 150"/>
              <a:gd name="T41" fmla="*/ 140 h 150"/>
              <a:gd name="T42" fmla="*/ 9 w 150"/>
              <a:gd name="T43" fmla="*/ 75 h 150"/>
              <a:gd name="T44" fmla="*/ 75 w 150"/>
              <a:gd name="T45" fmla="*/ 10 h 150"/>
              <a:gd name="T46" fmla="*/ 140 w 150"/>
              <a:gd name="T47" fmla="*/ 7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0" h="150">
                <a:moveTo>
                  <a:pt x="82" y="43"/>
                </a:moveTo>
                <a:cubicBezTo>
                  <a:pt x="82" y="44"/>
                  <a:pt x="81" y="46"/>
                  <a:pt x="80" y="47"/>
                </a:cubicBezTo>
                <a:cubicBezTo>
                  <a:pt x="79" y="48"/>
                  <a:pt x="77" y="49"/>
                  <a:pt x="75" y="49"/>
                </a:cubicBezTo>
                <a:cubicBezTo>
                  <a:pt x="73" y="49"/>
                  <a:pt x="71" y="48"/>
                  <a:pt x="69" y="47"/>
                </a:cubicBezTo>
                <a:cubicBezTo>
                  <a:pt x="68" y="46"/>
                  <a:pt x="67" y="44"/>
                  <a:pt x="67" y="43"/>
                </a:cubicBezTo>
                <a:cubicBezTo>
                  <a:pt x="67" y="41"/>
                  <a:pt x="68" y="39"/>
                  <a:pt x="69" y="38"/>
                </a:cubicBezTo>
                <a:cubicBezTo>
                  <a:pt x="71" y="37"/>
                  <a:pt x="73" y="36"/>
                  <a:pt x="75" y="36"/>
                </a:cubicBezTo>
                <a:cubicBezTo>
                  <a:pt x="77" y="36"/>
                  <a:pt x="79" y="37"/>
                  <a:pt x="80" y="38"/>
                </a:cubicBezTo>
                <a:cubicBezTo>
                  <a:pt x="81" y="39"/>
                  <a:pt x="82" y="41"/>
                  <a:pt x="82" y="43"/>
                </a:cubicBezTo>
                <a:moveTo>
                  <a:pt x="68" y="114"/>
                </a:moveTo>
                <a:cubicBezTo>
                  <a:pt x="81" y="114"/>
                  <a:pt x="81" y="114"/>
                  <a:pt x="81" y="114"/>
                </a:cubicBezTo>
                <a:cubicBezTo>
                  <a:pt x="81" y="60"/>
                  <a:pt x="81" y="60"/>
                  <a:pt x="81" y="60"/>
                </a:cubicBezTo>
                <a:cubicBezTo>
                  <a:pt x="68" y="60"/>
                  <a:pt x="68" y="60"/>
                  <a:pt x="68" y="60"/>
                </a:cubicBezTo>
                <a:lnTo>
                  <a:pt x="68" y="114"/>
                </a:lnTo>
                <a:close/>
                <a:moveTo>
                  <a:pt x="150" y="75"/>
                </a:moveTo>
                <a:cubicBezTo>
                  <a:pt x="150" y="34"/>
                  <a:pt x="116" y="0"/>
                  <a:pt x="75" y="0"/>
                </a:cubicBezTo>
                <a:cubicBezTo>
                  <a:pt x="33" y="0"/>
                  <a:pt x="0" y="34"/>
                  <a:pt x="0" y="75"/>
                </a:cubicBezTo>
                <a:cubicBezTo>
                  <a:pt x="0" y="116"/>
                  <a:pt x="33" y="150"/>
                  <a:pt x="75" y="150"/>
                </a:cubicBezTo>
                <a:cubicBezTo>
                  <a:pt x="116" y="150"/>
                  <a:pt x="150" y="116"/>
                  <a:pt x="150" y="75"/>
                </a:cubicBezTo>
                <a:close/>
                <a:moveTo>
                  <a:pt x="140" y="75"/>
                </a:moveTo>
                <a:cubicBezTo>
                  <a:pt x="140" y="111"/>
                  <a:pt x="111" y="140"/>
                  <a:pt x="75" y="140"/>
                </a:cubicBezTo>
                <a:cubicBezTo>
                  <a:pt x="39" y="140"/>
                  <a:pt x="9" y="111"/>
                  <a:pt x="9" y="75"/>
                </a:cubicBezTo>
                <a:cubicBezTo>
                  <a:pt x="9" y="39"/>
                  <a:pt x="39" y="10"/>
                  <a:pt x="75" y="10"/>
                </a:cubicBezTo>
                <a:cubicBezTo>
                  <a:pt x="111" y="10"/>
                  <a:pt x="140" y="39"/>
                  <a:pt x="140" y="75"/>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6" name="Group 5"/>
          <p:cNvGrpSpPr/>
          <p:nvPr/>
        </p:nvGrpSpPr>
        <p:grpSpPr>
          <a:xfrm>
            <a:off x="3997507" y="4129702"/>
            <a:ext cx="2206842" cy="1547995"/>
            <a:chOff x="4007555" y="4150852"/>
            <a:chExt cx="2206842" cy="1547995"/>
          </a:xfrm>
        </p:grpSpPr>
        <p:pic>
          <p:nvPicPr>
            <p:cNvPr id="34" name="Picture 33"/>
            <p:cNvPicPr>
              <a:picLocks noChangeAspect="1"/>
            </p:cNvPicPr>
            <p:nvPr/>
          </p:nvPicPr>
          <p:blipFill rotWithShape="1">
            <a:blip r:embed="rId2"/>
            <a:srcRect l="269" r="50083"/>
            <a:stretch/>
          </p:blipFill>
          <p:spPr>
            <a:xfrm>
              <a:off x="4007555" y="4150852"/>
              <a:ext cx="2206842" cy="782889"/>
            </a:xfrm>
            <a:prstGeom prst="rect">
              <a:avLst/>
            </a:prstGeom>
          </p:spPr>
        </p:pic>
        <p:pic>
          <p:nvPicPr>
            <p:cNvPr id="35" name="Picture 34"/>
            <p:cNvPicPr>
              <a:picLocks noChangeAspect="1"/>
            </p:cNvPicPr>
            <p:nvPr/>
          </p:nvPicPr>
          <p:blipFill rotWithShape="1">
            <a:blip r:embed="rId2"/>
            <a:srcRect l="50238" t="3555" r="114"/>
            <a:stretch/>
          </p:blipFill>
          <p:spPr>
            <a:xfrm>
              <a:off x="4007555" y="4943789"/>
              <a:ext cx="2206842" cy="755058"/>
            </a:xfrm>
            <a:prstGeom prst="rect">
              <a:avLst/>
            </a:prstGeom>
          </p:spPr>
        </p:pic>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74" y="1093396"/>
            <a:ext cx="3448998" cy="965898"/>
          </a:xfrm>
          <a:prstGeom prst="rect">
            <a:avLst/>
          </a:prstGeom>
        </p:spPr>
      </p:pic>
    </p:spTree>
    <p:extLst>
      <p:ext uri="{BB962C8B-B14F-4D97-AF65-F5344CB8AC3E}">
        <p14:creationId xmlns:p14="http://schemas.microsoft.com/office/powerpoint/2010/main" val="64156177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0" y="2125663"/>
            <a:ext cx="12436475" cy="4868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Complete an evaluation </a:t>
            </a:r>
            <a:r>
              <a:rPr lang="en-US" dirty="0" smtClean="0"/>
              <a:t>and </a:t>
            </a:r>
            <a:r>
              <a:rPr lang="en-US" dirty="0"/>
              <a:t>enter to win!</a:t>
            </a:r>
          </a:p>
        </p:txBody>
      </p:sp>
      <p:pic>
        <p:nvPicPr>
          <p:cNvPr id="5" name="Xbox kinec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233400"/>
            <a:ext cx="6514743" cy="4653388"/>
          </a:xfrm>
          <a:prstGeom prst="rect">
            <a:avLst/>
          </a:prstGeom>
          <a:noFill/>
          <a:extLst>
            <a:ext uri="{909E8E84-426E-40DD-AFC4-6F175D3DCCD1}">
              <a14:hiddenFill xmlns:a14="http://schemas.microsoft.com/office/drawing/2010/main">
                <a:solidFill>
                  <a:srgbClr val="FFFFFF"/>
                </a:solidFill>
              </a14:hiddenFill>
            </a:ext>
          </a:extLst>
        </p:spPr>
      </p:pic>
      <p:pic>
        <p:nvPicPr>
          <p:cNvPr id="6" name="ha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229896" y="3711718"/>
            <a:ext cx="3474370" cy="2174248"/>
          </a:xfrm>
          <a:prstGeom prst="rect">
            <a:avLst/>
          </a:prstGeom>
          <a:noFill/>
          <a:effectLst>
            <a:outerShdw blurRad="2032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pic>
        <p:nvPicPr>
          <p:cNvPr id="4" name="Best Buy gc"/>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18238" y="2602966"/>
            <a:ext cx="3474680" cy="2174442"/>
          </a:xfrm>
          <a:prstGeom prst="rect">
            <a:avLst/>
          </a:prstGeom>
          <a:noFill/>
          <a:effectLst>
            <a:outerShdw blurRad="203200" dist="317500" dir="5400000" sx="90000" sy="-19000" rotWithShape="0">
              <a:prstClr val="black">
                <a:alpha val="1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587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nodeType="withEffect">
                                  <p:stCondLst>
                                    <p:cond delay="0"/>
                                  </p:stCondLst>
                                  <p:childTnLst>
                                    <p:animMotion origin="layout" path="M -0.02413 1.59782E-6 L 4.84555E-6 1.59782E-6 " pathEditMode="relative" rAng="0" ptsTypes="AA">
                                      <p:cBhvr>
                                        <p:cTn id="9" dur="750" fill="hold"/>
                                        <p:tgtEl>
                                          <p:spTgt spid="5"/>
                                        </p:tgtEl>
                                        <p:attrNameLst>
                                          <p:attrName>ppt_x</p:attrName>
                                          <p:attrName>ppt_y</p:attrName>
                                        </p:attrNameLst>
                                      </p:cBhvr>
                                      <p:rCtr x="1200" y="0"/>
                                    </p:animMotion>
                                  </p:childTnLst>
                                </p:cTn>
                              </p:par>
                              <p:par>
                                <p:cTn id="10" presetID="10" presetClass="entr" presetSubtype="0" fill="hold"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nodeType="withEffect">
                                  <p:stCondLst>
                                    <p:cond delay="200"/>
                                  </p:stCondLst>
                                  <p:childTnLst>
                                    <p:animMotion origin="layout" path="M -0.02413 -2.55107E-6 L 2.31044E-6 -2.55107E-6 " pathEditMode="relative" rAng="0" ptsTypes="AA">
                                      <p:cBhvr>
                                        <p:cTn id="14" dur="750" fill="hold"/>
                                        <p:tgtEl>
                                          <p:spTgt spid="4"/>
                                        </p:tgtEl>
                                        <p:attrNameLst>
                                          <p:attrName>ppt_x</p:attrName>
                                          <p:attrName>ppt_y</p:attrName>
                                        </p:attrNameLst>
                                      </p:cBhvr>
                                      <p:rCtr x="1200" y="0"/>
                                    </p:animMotion>
                                  </p:childTnLst>
                                </p:cTn>
                              </p:par>
                              <p:par>
                                <p:cTn id="15" presetID="10" presetClass="entr" presetSubtype="0" fill="hold" nodeType="withEffect">
                                  <p:stCondLst>
                                    <p:cond delay="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63" presetClass="path" presetSubtype="0" decel="100000" fill="hold" nodeType="withEffect">
                                  <p:stCondLst>
                                    <p:cond delay="400"/>
                                  </p:stCondLst>
                                  <p:childTnLst>
                                    <p:animMotion origin="layout" path="M -0.02413 1.49796E-7 L 1.39392E-6 1.49796E-7 " pathEditMode="relative" rAng="0" ptsTypes="AA">
                                      <p:cBhvr>
                                        <p:cTn id="19" dur="750" fill="hold"/>
                                        <p:tgtEl>
                                          <p:spTgt spid="6"/>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Evaluate this session</a:t>
            </a:r>
            <a:endParaRPr lang="en-US" dirty="0"/>
          </a:p>
        </p:txBody>
      </p:sp>
      <p:sp>
        <p:nvSpPr>
          <p:cNvPr id="3" name="Isosceles Triangle 2"/>
          <p:cNvSpPr/>
          <p:nvPr/>
        </p:nvSpPr>
        <p:spPr bwMode="auto">
          <a:xfrm rot="5400000">
            <a:off x="6872971" y="3384644"/>
            <a:ext cx="4554072" cy="903013"/>
          </a:xfrm>
          <a:prstGeom prst="triangle">
            <a:avLst/>
          </a:prstGeom>
          <a:gradFill flip="none" rotWithShape="1">
            <a:gsLst>
              <a:gs pos="0">
                <a:schemeClr val="tx1"/>
              </a:gs>
              <a:gs pos="100000">
                <a:schemeClr val="tx1">
                  <a:alpha val="0"/>
                </a:schemeClr>
              </a:gs>
            </a:gsLst>
            <a:lin ang="54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200" dirty="0" err="1">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5" name="TextBox 4"/>
          <p:cNvSpPr txBox="1"/>
          <p:nvPr/>
        </p:nvSpPr>
        <p:spPr>
          <a:xfrm>
            <a:off x="292249" y="2488234"/>
            <a:ext cx="4572318" cy="3003899"/>
          </a:xfrm>
          <a:prstGeom prst="rect">
            <a:avLst/>
          </a:prstGeom>
          <a:noFill/>
        </p:spPr>
        <p:txBody>
          <a:bodyPr wrap="square" lIns="182880" tIns="146304" rIns="182880" bIns="146304" rtlCol="0">
            <a:spAutoFit/>
          </a:bodyPr>
          <a:lstStyle/>
          <a:p>
            <a:pPr lvl="0"/>
            <a:r>
              <a:rPr lang="en-US" sz="4400" b="1" dirty="0">
                <a:gradFill>
                  <a:gsLst>
                    <a:gs pos="83000">
                      <a:srgbClr val="FFFFFF"/>
                    </a:gs>
                    <a:gs pos="100000">
                      <a:srgbClr val="0072C6">
                        <a:lumMod val="30000"/>
                        <a:lumOff val="70000"/>
                      </a:srgbClr>
                    </a:gs>
                  </a:gsLst>
                  <a:lin ang="5400000" scaled="1"/>
                </a:gradFill>
              </a:rPr>
              <a:t>Scan this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b="1" dirty="0" smtClean="0">
                <a:gradFill>
                  <a:gsLst>
                    <a:gs pos="83000">
                      <a:srgbClr val="FFFFFF"/>
                    </a:gs>
                    <a:gs pos="100000">
                      <a:srgbClr val="0072C6">
                        <a:lumMod val="30000"/>
                        <a:lumOff val="70000"/>
                      </a:srgbClr>
                    </a:gs>
                  </a:gsLst>
                  <a:lin ang="5400000" scaled="1"/>
                </a:gradFill>
              </a:rPr>
              <a:t>QR </a:t>
            </a:r>
            <a:r>
              <a:rPr lang="en-US" sz="4400" b="1" dirty="0">
                <a:gradFill>
                  <a:gsLst>
                    <a:gs pos="83000">
                      <a:srgbClr val="FFFFFF"/>
                    </a:gs>
                    <a:gs pos="100000">
                      <a:srgbClr val="0072C6">
                        <a:lumMod val="30000"/>
                        <a:lumOff val="70000"/>
                      </a:srgbClr>
                    </a:gs>
                  </a:gsLst>
                  <a:lin ang="5400000" scaled="1"/>
                </a:gradFill>
              </a:rPr>
              <a:t>code </a:t>
            </a:r>
            <a:r>
              <a:rPr lang="en-US" sz="4400" b="1" dirty="0" smtClean="0">
                <a:gradFill>
                  <a:gsLst>
                    <a:gs pos="83000">
                      <a:srgbClr val="FFFFFF"/>
                    </a:gs>
                    <a:gs pos="100000">
                      <a:srgbClr val="0072C6">
                        <a:lumMod val="30000"/>
                        <a:lumOff val="70000"/>
                      </a:srgbClr>
                    </a:gs>
                  </a:gsLst>
                  <a:lin ang="5400000" scaled="1"/>
                </a:gradFill>
              </a:rPr>
              <a:t/>
            </a:r>
            <a:br>
              <a:rPr lang="en-US" sz="4400" b="1"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to evaluate </a:t>
            </a:r>
            <a:br>
              <a:rPr lang="en-US" sz="4400" dirty="0" smtClean="0">
                <a:gradFill>
                  <a:gsLst>
                    <a:gs pos="83000">
                      <a:srgbClr val="FFFFFF"/>
                    </a:gs>
                    <a:gs pos="100000">
                      <a:srgbClr val="0072C6">
                        <a:lumMod val="30000"/>
                        <a:lumOff val="70000"/>
                      </a:srgbClr>
                    </a:gs>
                  </a:gsLst>
                  <a:lin ang="5400000" scaled="1"/>
                </a:gradFill>
              </a:rPr>
            </a:br>
            <a:r>
              <a:rPr lang="en-US" sz="4400" dirty="0" smtClean="0">
                <a:gradFill>
                  <a:gsLst>
                    <a:gs pos="83000">
                      <a:srgbClr val="FFFFFF"/>
                    </a:gs>
                    <a:gs pos="100000">
                      <a:srgbClr val="0072C6">
                        <a:lumMod val="30000"/>
                        <a:lumOff val="70000"/>
                      </a:srgbClr>
                    </a:gs>
                  </a:gsLst>
                  <a:lin ang="5400000" scaled="1"/>
                </a:gradFill>
              </a:rPr>
              <a:t>this </a:t>
            </a:r>
            <a:r>
              <a:rPr lang="en-US" sz="4400" dirty="0">
                <a:gradFill>
                  <a:gsLst>
                    <a:gs pos="83000">
                      <a:srgbClr val="FFFFFF"/>
                    </a:gs>
                    <a:gs pos="100000">
                      <a:srgbClr val="0072C6">
                        <a:lumMod val="30000"/>
                        <a:lumOff val="70000"/>
                      </a:srgbClr>
                    </a:gs>
                  </a:gsLst>
                  <a:lin ang="5400000" scaled="1"/>
                </a:gradFill>
              </a:rPr>
              <a:t>session.</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33220" y="1668463"/>
            <a:ext cx="4572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9847" y="1669943"/>
            <a:ext cx="2353260" cy="4569436"/>
          </a:xfrm>
          <a:prstGeom prst="rect">
            <a:avLst/>
          </a:prstGeom>
        </p:spPr>
      </p:pic>
    </p:spTree>
    <p:extLst>
      <p:ext uri="{BB962C8B-B14F-4D97-AF65-F5344CB8AC3E}">
        <p14:creationId xmlns:p14="http://schemas.microsoft.com/office/powerpoint/2010/main" val="592859843"/>
      </p:ext>
    </p:extLst>
  </p:cSld>
  <p:clrMapOvr>
    <a:masterClrMapping/>
  </p:clrMapOvr>
  <p:transition spd="slow">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
        <p:nvSpPr>
          <p:cNvPr id="5" name="Text Box 3"/>
          <p:cNvSpPr txBox="1">
            <a:spLocks noChangeArrowheads="1"/>
          </p:cNvSpPr>
          <p:nvPr/>
        </p:nvSpPr>
        <p:spPr bwMode="blackWhite">
          <a:xfrm>
            <a:off x="273051" y="6079032"/>
            <a:ext cx="10974388" cy="618631"/>
          </a:xfrm>
          <a:prstGeom prst="rect">
            <a:avLst/>
          </a:prstGeom>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a:t>
            </a:r>
            <a:r>
              <a:rPr lang="en-US" sz="700" dirty="0" smtClean="0">
                <a:gradFill>
                  <a:gsLst>
                    <a:gs pos="0">
                      <a:schemeClr val="tx1"/>
                    </a:gs>
                    <a:gs pos="100000">
                      <a:schemeClr val="tx1"/>
                    </a:gs>
                  </a:gsLst>
                  <a:lin ang="5400000" scaled="0"/>
                </a:gradFill>
                <a:cs typeface="Segoe UI" pitchFamily="34" charset="0"/>
              </a:rPr>
              <a:t>2014 </a:t>
            </a:r>
            <a:r>
              <a:rPr lang="en-US" sz="700" dirty="0">
                <a:gradFill>
                  <a:gsLst>
                    <a:gs pos="0">
                      <a:schemeClr val="tx1"/>
                    </a:gs>
                    <a:gs pos="100000">
                      <a:schemeClr val="tx1"/>
                    </a:gs>
                  </a:gsLst>
                  <a:lin ang="5400000" scaled="0"/>
                </a:gradFill>
                <a:cs typeface="Segoe UI" pitchFamily="34" charset="0"/>
              </a:rPr>
              <a:t>Microsoft Corporation. All rights reserved. Microsoft, Windows, </a:t>
            </a:r>
            <a:r>
              <a:rPr lang="en-US" sz="700" dirty="0" smtClean="0">
                <a:gradFill>
                  <a:gsLst>
                    <a:gs pos="0">
                      <a:schemeClr val="tx1"/>
                    </a:gs>
                    <a:gs pos="100000">
                      <a:schemeClr val="tx1"/>
                    </a:gs>
                  </a:gsLst>
                  <a:lin ang="5400000" scaled="0"/>
                </a:gradFill>
                <a:cs typeface="Segoe UI" pitchFamily="34" charset="0"/>
              </a:rPr>
              <a:t>and </a:t>
            </a:r>
            <a:r>
              <a:rPr lang="en-US" sz="700" dirty="0">
                <a:gradFill>
                  <a:gsLst>
                    <a:gs pos="0">
                      <a:schemeClr val="tx1"/>
                    </a:gs>
                    <a:gs pos="100000">
                      <a:schemeClr val="tx1"/>
                    </a:gs>
                  </a:gsLst>
                  <a:lin ang="5400000" scaled="0"/>
                </a:gradFill>
                <a:cs typeface="Segoe UI" pitchFamily="34" charset="0"/>
              </a:rPr>
              <a:t>other product names are or may be registered trademarks and/or trademarks in the U.S. and/or other countries.</a:t>
            </a:r>
          </a:p>
          <a:p>
            <a:pPr defTabSz="932290" eaLnBrk="0" hangingPunct="0"/>
            <a:r>
              <a:rPr lang="en-US" sz="7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9" name="TechEd 2014 logo white"/>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058190" y="448802"/>
            <a:ext cx="2965328" cy="1283012"/>
          </a:xfrm>
          <a:prstGeom prst="rect">
            <a:avLst/>
          </a:prstGeom>
        </p:spPr>
      </p:pic>
    </p:spTree>
    <p:extLst>
      <p:ext uri="{BB962C8B-B14F-4D97-AF65-F5344CB8AC3E}">
        <p14:creationId xmlns:p14="http://schemas.microsoft.com/office/powerpoint/2010/main" val="125731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851360"/>
            <a:ext cx="6951711" cy="4022166"/>
          </a:xfrm>
        </p:spPr>
        <p:txBody>
          <a:bodyPr/>
          <a:lstStyle/>
          <a:p>
            <a:r>
              <a:rPr lang="en-US" dirty="0"/>
              <a:t>Unit Test Framework for </a:t>
            </a:r>
            <a:br>
              <a:rPr lang="en-US" dirty="0"/>
            </a:br>
            <a:r>
              <a:rPr lang="en-US" dirty="0"/>
              <a:t>the XAML app developer</a:t>
            </a:r>
          </a:p>
          <a:p>
            <a:r>
              <a:rPr lang="en-US" dirty="0"/>
              <a:t>Automated end-user testing using Coded UI Test</a:t>
            </a:r>
          </a:p>
          <a:p>
            <a:r>
              <a:rPr lang="en-US" dirty="0" smtClean="0"/>
              <a:t>Q&amp;A</a:t>
            </a:r>
            <a:endParaRPr lang="en-US" dirty="0"/>
          </a:p>
        </p:txBody>
      </p:sp>
      <p:sp>
        <p:nvSpPr>
          <p:cNvPr id="2" name="Title 1"/>
          <p:cNvSpPr>
            <a:spLocks noGrp="1"/>
          </p:cNvSpPr>
          <p:nvPr>
            <p:ph type="title"/>
          </p:nvPr>
        </p:nvSpPr>
        <p:spPr/>
        <p:txBody>
          <a:bodyPr/>
          <a:lstStyle/>
          <a:p>
            <a:r>
              <a:rPr lang="en-US" dirty="0" smtClean="0"/>
              <a:t>Agenda</a:t>
            </a:r>
            <a:endParaRPr lang="en-US" sz="4000" dirty="0">
              <a:gradFill>
                <a:gsLst>
                  <a:gs pos="1250">
                    <a:schemeClr val="tx2"/>
                  </a:gs>
                  <a:gs pos="99000">
                    <a:schemeClr val="tx2"/>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090" y="1409030"/>
            <a:ext cx="5169339" cy="4105656"/>
          </a:xfrm>
          <a:prstGeom prst="rect">
            <a:avLst/>
          </a:prstGeom>
        </p:spPr>
      </p:pic>
    </p:spTree>
    <p:extLst>
      <p:ext uri="{BB962C8B-B14F-4D97-AF65-F5344CB8AC3E}">
        <p14:creationId xmlns:p14="http://schemas.microsoft.com/office/powerpoint/2010/main" val="39159052"/>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409925" y="1337022"/>
            <a:ext cx="6951711" cy="2092881"/>
          </a:xfrm>
        </p:spPr>
        <p:txBody>
          <a:bodyPr/>
          <a:lstStyle/>
          <a:p>
            <a:r>
              <a:rPr lang="en-US" dirty="0"/>
              <a:t>Implements MVVM</a:t>
            </a:r>
          </a:p>
          <a:p>
            <a:r>
              <a:rPr lang="en-US" dirty="0"/>
              <a:t>Supports accessibility</a:t>
            </a:r>
          </a:p>
          <a:p>
            <a:endParaRPr lang="en-US" dirty="0"/>
          </a:p>
        </p:txBody>
      </p:sp>
      <p:sp>
        <p:nvSpPr>
          <p:cNvPr id="2" name="Title 1"/>
          <p:cNvSpPr>
            <a:spLocks noGrp="1"/>
          </p:cNvSpPr>
          <p:nvPr>
            <p:ph type="title"/>
          </p:nvPr>
        </p:nvSpPr>
        <p:spPr/>
        <p:txBody>
          <a:bodyPr/>
          <a:lstStyle/>
          <a:p>
            <a:r>
              <a:rPr lang="en-US" dirty="0"/>
              <a:t>Quick Tour: Money Tracker App</a:t>
            </a:r>
            <a:endParaRPr lang="en-US" sz="4000" dirty="0">
              <a:gradFill>
                <a:gsLst>
                  <a:gs pos="1250">
                    <a:schemeClr val="tx2"/>
                  </a:gs>
                  <a:gs pos="99000">
                    <a:schemeClr val="tx2"/>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605" y="1337022"/>
            <a:ext cx="2748056" cy="5027614"/>
          </a:xfrm>
          <a:prstGeom prst="rect">
            <a:avLst/>
          </a:prstGeom>
        </p:spPr>
      </p:pic>
    </p:spTree>
    <p:extLst>
      <p:ext uri="{BB962C8B-B14F-4D97-AF65-F5344CB8AC3E}">
        <p14:creationId xmlns:p14="http://schemas.microsoft.com/office/powerpoint/2010/main" val="2374236404"/>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99146"/>
          </a:xfrm>
        </p:spPr>
        <p:txBody>
          <a:bodyPr/>
          <a:lstStyle/>
          <a:p>
            <a:r>
              <a:rPr lang="en-US" dirty="0"/>
              <a:t>Windows 8.1 or newer</a:t>
            </a:r>
          </a:p>
          <a:p>
            <a:r>
              <a:rPr lang="en-US" dirty="0"/>
              <a:t>Visual Studio 2013 Update 2 or newer</a:t>
            </a:r>
          </a:p>
          <a:p>
            <a:pPr lvl="1"/>
            <a:r>
              <a:rPr lang="en-US" dirty="0"/>
              <a:t>Express, Pro, Premium and Ultimate editions</a:t>
            </a:r>
          </a:p>
          <a:p>
            <a:endParaRPr lang="en-IN" dirty="0"/>
          </a:p>
        </p:txBody>
      </p:sp>
      <p:sp>
        <p:nvSpPr>
          <p:cNvPr id="3" name="Title 2"/>
          <p:cNvSpPr>
            <a:spLocks noGrp="1"/>
          </p:cNvSpPr>
          <p:nvPr>
            <p:ph type="title"/>
          </p:nvPr>
        </p:nvSpPr>
        <p:spPr/>
        <p:txBody>
          <a:bodyPr/>
          <a:lstStyle/>
          <a:p>
            <a:r>
              <a:rPr lang="en-US" dirty="0"/>
              <a:t>Unit Test Framework: What Will You Need</a:t>
            </a:r>
            <a:endParaRPr lang="en-IN" dirty="0"/>
          </a:p>
        </p:txBody>
      </p:sp>
    </p:spTree>
    <p:extLst>
      <p:ext uri="{BB962C8B-B14F-4D97-AF65-F5344CB8AC3E}">
        <p14:creationId xmlns:p14="http://schemas.microsoft.com/office/powerpoint/2010/main" val="65235524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481934" y="1212850"/>
            <a:ext cx="8679904" cy="4001095"/>
          </a:xfrm>
        </p:spPr>
        <p:txBody>
          <a:bodyPr/>
          <a:lstStyle/>
          <a:p>
            <a:r>
              <a:rPr lang="en-IN" dirty="0"/>
              <a:t>Author tests in C#/C++</a:t>
            </a:r>
          </a:p>
          <a:p>
            <a:r>
              <a:rPr lang="en-IN" dirty="0"/>
              <a:t>Familiar MSTest Framework for </a:t>
            </a:r>
            <a:br>
              <a:rPr lang="en-IN" dirty="0"/>
            </a:br>
            <a:r>
              <a:rPr lang="en-IN" dirty="0"/>
              <a:t>test constructs</a:t>
            </a:r>
          </a:p>
          <a:p>
            <a:r>
              <a:rPr lang="en-IN" dirty="0"/>
              <a:t>Tests run in the app context</a:t>
            </a:r>
          </a:p>
          <a:p>
            <a:r>
              <a:rPr lang="en-IN" dirty="0"/>
              <a:t>Define capabilities in the app manifest</a:t>
            </a:r>
          </a:p>
          <a:p>
            <a:pPr marL="0" indent="0">
              <a:buNone/>
            </a:pPr>
            <a:endParaRPr lang="en-IN" dirty="0"/>
          </a:p>
        </p:txBody>
      </p:sp>
      <p:sp>
        <p:nvSpPr>
          <p:cNvPr id="3" name="Title 2"/>
          <p:cNvSpPr>
            <a:spLocks noGrp="1"/>
          </p:cNvSpPr>
          <p:nvPr>
            <p:ph type="title"/>
          </p:nvPr>
        </p:nvSpPr>
        <p:spPr/>
        <p:txBody>
          <a:bodyPr/>
          <a:lstStyle/>
          <a:p>
            <a:r>
              <a:rPr lang="en-US" dirty="0"/>
              <a:t>Unit Test Framework for App Developers</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37022"/>
            <a:ext cx="2717319" cy="5175371"/>
          </a:xfrm>
          <a:prstGeom prst="rect">
            <a:avLst/>
          </a:prstGeom>
        </p:spPr>
      </p:pic>
    </p:spTree>
    <p:extLst>
      <p:ext uri="{BB962C8B-B14F-4D97-AF65-F5344CB8AC3E}">
        <p14:creationId xmlns:p14="http://schemas.microsoft.com/office/powerpoint/2010/main" val="302032188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
        <p:nvSpPr>
          <p:cNvPr id="5" name="Text Placeholder 4"/>
          <p:cNvSpPr>
            <a:spLocks noGrp="1"/>
          </p:cNvSpPr>
          <p:nvPr>
            <p:ph type="body" sz="quarter" idx="12"/>
          </p:nvPr>
        </p:nvSpPr>
        <p:spPr>
          <a:xfrm>
            <a:off x="274638" y="3954463"/>
            <a:ext cx="8823919" cy="1829593"/>
          </a:xfrm>
        </p:spPr>
        <p:txBody>
          <a:bodyPr/>
          <a:lstStyle/>
          <a:p>
            <a:r>
              <a:rPr lang="en-US" dirty="0" smtClean="0"/>
              <a:t>Unit Testing Windows Phone 8.1 XAML Apps</a:t>
            </a:r>
            <a:endParaRPr lang="en-US" dirty="0"/>
          </a:p>
        </p:txBody>
      </p:sp>
    </p:spTree>
    <p:extLst>
      <p:ext uri="{BB962C8B-B14F-4D97-AF65-F5344CB8AC3E}">
        <p14:creationId xmlns:p14="http://schemas.microsoft.com/office/powerpoint/2010/main" val="159731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Demo: Testing the Ubiquitous Async </a:t>
            </a:r>
            <a:r>
              <a:rPr lang="en-US" sz="4800" dirty="0" smtClean="0"/>
              <a:t>Methods</a:t>
            </a:r>
            <a:endParaRPr lang="en-US" sz="4800" dirty="0"/>
          </a:p>
        </p:txBody>
      </p:sp>
      <p:sp>
        <p:nvSpPr>
          <p:cNvPr id="5" name="Text Placeholder 4"/>
          <p:cNvSpPr>
            <a:spLocks noGrp="1"/>
          </p:cNvSpPr>
          <p:nvPr>
            <p:ph type="body" sz="quarter" idx="10"/>
          </p:nvPr>
        </p:nvSpPr>
        <p:spPr>
          <a:xfrm>
            <a:off x="274638" y="1216152"/>
            <a:ext cx="11887199" cy="641714"/>
          </a:xfrm>
        </p:spPr>
        <p:txBody>
          <a:bodyPr/>
          <a:lstStyle/>
          <a:p>
            <a:endParaRPr lang="en-US" dirty="0"/>
          </a:p>
        </p:txBody>
      </p:sp>
      <p:pic>
        <p:nvPicPr>
          <p:cNvPr id="6" name="Picture 5"/>
          <p:cNvPicPr>
            <a:picLocks/>
          </p:cNvPicPr>
          <p:nvPr/>
        </p:nvPicPr>
        <p:blipFill>
          <a:blip r:embed="rId3"/>
          <a:stretch>
            <a:fillRect/>
          </a:stretch>
        </p:blipFill>
        <p:spPr>
          <a:xfrm>
            <a:off x="457597" y="1337022"/>
            <a:ext cx="7315200" cy="3886200"/>
          </a:xfrm>
          <a:prstGeom prst="rect">
            <a:avLst/>
          </a:prstGeom>
        </p:spPr>
      </p:pic>
    </p:spTree>
    <p:extLst>
      <p:ext uri="{BB962C8B-B14F-4D97-AF65-F5344CB8AC3E}">
        <p14:creationId xmlns:p14="http://schemas.microsoft.com/office/powerpoint/2010/main" val="231793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Demo: Inline </a:t>
            </a:r>
            <a:r>
              <a:rPr lang="en-US" sz="4800" dirty="0" smtClean="0"/>
              <a:t>Data-driving</a:t>
            </a:r>
            <a:endParaRPr lang="en-US" sz="4800" dirty="0"/>
          </a:p>
        </p:txBody>
      </p:sp>
      <p:sp>
        <p:nvSpPr>
          <p:cNvPr id="5" name="Text Placeholder 4"/>
          <p:cNvSpPr>
            <a:spLocks noGrp="1"/>
          </p:cNvSpPr>
          <p:nvPr>
            <p:ph type="body" sz="quarter" idx="10"/>
          </p:nvPr>
        </p:nvSpPr>
        <p:spPr>
          <a:xfrm>
            <a:off x="274638" y="1216152"/>
            <a:ext cx="11887199" cy="641714"/>
          </a:xfrm>
        </p:spPr>
        <p:txBody>
          <a:bodyPr/>
          <a:lstStyle/>
          <a:p>
            <a:endParaRPr lang="en-US" dirty="0"/>
          </a:p>
        </p:txBody>
      </p:sp>
      <p:pic>
        <p:nvPicPr>
          <p:cNvPr id="7" name="Picture 6"/>
          <p:cNvPicPr>
            <a:picLocks/>
          </p:cNvPicPr>
          <p:nvPr/>
        </p:nvPicPr>
        <p:blipFill>
          <a:blip r:embed="rId3"/>
          <a:stretch>
            <a:fillRect/>
          </a:stretch>
        </p:blipFill>
        <p:spPr>
          <a:xfrm>
            <a:off x="294678" y="1337022"/>
            <a:ext cx="7315199" cy="3886200"/>
          </a:xfrm>
          <a:prstGeom prst="rect">
            <a:avLst/>
          </a:prstGeom>
        </p:spPr>
      </p:pic>
    </p:spTree>
    <p:extLst>
      <p:ext uri="{BB962C8B-B14F-4D97-AF65-F5344CB8AC3E}">
        <p14:creationId xmlns:p14="http://schemas.microsoft.com/office/powerpoint/2010/main" val="338892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2.xml><?xml version="1.0" encoding="utf-8"?>
<a:theme xmlns:a="http://schemas.openxmlformats.org/drawingml/2006/main" name="1_TechEd 2014 Dk Blue">
  <a:themeElements>
    <a:clrScheme name="TechEd 2014 Dark template">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1A4D2FE5-5B99-4C5F-BE7C-BF7E0F728B68}" vid="{2DAD81D4-5DE9-4579-B4FE-455254988390}"/>
    </a:ext>
  </a:extLst>
</a:theme>
</file>

<file path=ppt/theme/theme3.xml><?xml version="1.0" encoding="utf-8"?>
<a:theme xmlns:a="http://schemas.openxmlformats.org/drawingml/2006/main" name="2_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NA14Speaker_PPT_Template [Read-Only]" id="{B8D3FDDC-9A31-4186-B2FF-A9BBF50B617D}" vid="{9DD52352-60EE-46C2-BAA2-DCEF7DB6590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4" ma:contentTypeDescription="" ma:contentTypeScope="" ma:versionID="efeefb7694abe0c79a474bd3a2625cb2">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fd7b0a58d9cd620cb6d262cd5cbd3c93"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9</Value>
      <Value>18</Value>
      <Value>17</Value>
      <Value>16</Value>
    </TaxCatchAll>
    <Event_x0020_End_x0020_Date xmlns="e36bfbf9-5e42-489c-a259-4c54eb22cb57">2014-05-15T07:00:00+00:00</Event_x0020_End_x0020_Date>
    <Event_x0020_Start_x0020_Date xmlns="e36bfbf9-5e42-489c-a259-4c54eb22cb57">2014-05-12T07:00:00+00:00</Event_x0020_Start_x0020_Date>
    <MS_x0020_Speaker xmlns="e36bfbf9-5e42-489c-a259-4c54eb22cb57">
      <UserInfo>
        <DisplayName/>
        <AccountId xsi:nil="true"/>
        <AccountType/>
      </UserInfo>
    </MS_x0020_Speaker>
    <External_x0020_Speaker xmlns="e36bfbf9-5e42-489c-a259-4c54eb22cb57"> Vinay Krishna</External_x0020_Speaker>
    <Session_x0020_Code xmlns="e36bfbf9-5e42-489c-a259-4c54eb22cb57"> DEV-B347</Session_x0020_Code>
    <Presentation_x0020_Date xmlns="e36bfbf9-5e42-489c-a259-4c54eb22cb57">2014-05-14T00:00:00-05:00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George R. Brown Convention Center</TermName>
          <TermId xmlns="http://schemas.microsoft.com/office/infopath/2007/PartnerControls">6c33c07d-d6c4-4c5e-b5d0-7afd8a7a4e7d</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TermInfo xmlns="http://schemas.microsoft.com/office/infopath/2007/PartnerControls">
          <TermName xmlns="http://schemas.microsoft.com/office/infopath/2007/PartnerControls">developers</TermName>
          <TermId xmlns="http://schemas.microsoft.com/office/infopath/2007/PartnerControls">8e4a08dc-5d95-4156-ab65-f22579a1592a</TermId>
        </TermInfo>
      </Term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Microsoft Tech Ed</TermName>
          <TermId xmlns="http://schemas.microsoft.com/office/infopath/2007/PartnerControls">30c8c6b6-2916-412b-8e18-b132d138380c</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Houston</TermName>
          <TermId xmlns="http://schemas.microsoft.com/office/infopath/2007/PartnerControls">b97448fd-4b6d-4055-9328-60bf1c4ceb26</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axKeywordTaxHTField>
    <RatedBy xmlns="http://schemas.microsoft.com/sharepoint/v3">
      <UserInfo>
        <DisplayName/>
        <AccountId xsi:nil="true"/>
        <AccountType/>
      </UserInfo>
    </RatedB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D89E042-4A0F-4D22-AC9C-BB5B833EE5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e36bfbf9-5e42-489c-a259-4c54eb22cb57"/>
    <ds:schemaRef ds:uri="http://schemas.openxmlformats.org/package/2006/metadata/core-properties"/>
    <ds:schemaRef ds:uri="http://purl.org/dc/terms/"/>
    <ds:schemaRef ds:uri="http://schemas.microsoft.com/sharepoint/v3"/>
    <ds:schemaRef ds:uri="http://schemas.microsoft.com/office/infopath/2007/PartnerControls"/>
    <ds:schemaRef ds:uri="http://www.w3.org/XML/1998/namespace"/>
    <ds:schemaRef ds:uri="230e9df3-be65-4c73-a93b-d1236ebd677e"/>
    <ds:schemaRef ds:uri="http://purl.org/dc/elements/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TENA14Speaker_PPT_Template</Template>
  <TotalTime>97</TotalTime>
  <Words>2131</Words>
  <Application>Microsoft Office PowerPoint</Application>
  <PresentationFormat>Custom</PresentationFormat>
  <Paragraphs>132</Paragraphs>
  <Slides>24</Slides>
  <Notes>14</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24</vt:i4>
      </vt:variant>
    </vt:vector>
  </HeadingPairs>
  <TitlesOfParts>
    <vt:vector size="34" baseType="lpstr">
      <vt:lpstr>Arial</vt:lpstr>
      <vt:lpstr>Calibri</vt:lpstr>
      <vt:lpstr>Consolas</vt:lpstr>
      <vt:lpstr>Segoe UI</vt:lpstr>
      <vt:lpstr>Segoe UI Light</vt:lpstr>
      <vt:lpstr>Wingdings</vt:lpstr>
      <vt:lpstr>TechEd 2014 Dk Blue</vt:lpstr>
      <vt:lpstr>1_TechEd 2014 Dk Blue</vt:lpstr>
      <vt:lpstr>2_TechEd 2014 Dk Blue</vt:lpstr>
      <vt:lpstr>Acrobat Document</vt:lpstr>
      <vt:lpstr>PowerPoint Presentation</vt:lpstr>
      <vt:lpstr>Automated Testing of XAML-Based Windows Phone Applications</vt:lpstr>
      <vt:lpstr>Agenda</vt:lpstr>
      <vt:lpstr>Quick Tour: Money Tracker App</vt:lpstr>
      <vt:lpstr>Unit Test Framework: What Will You Need</vt:lpstr>
      <vt:lpstr>Unit Test Framework for App Developers</vt:lpstr>
      <vt:lpstr>Demo</vt:lpstr>
      <vt:lpstr>Demo: Testing the Ubiquitous Async Methods</vt:lpstr>
      <vt:lpstr>Demo: Inline Data-driving</vt:lpstr>
      <vt:lpstr>Demo: Assert on Exceptions</vt:lpstr>
      <vt:lpstr>Demo: Extensible MSTest Framework</vt:lpstr>
      <vt:lpstr>Demo: Execute from the Command-line</vt:lpstr>
      <vt:lpstr>Coded UI Test: What Will You Need</vt:lpstr>
      <vt:lpstr>Unit Test Framework for App Developers</vt:lpstr>
      <vt:lpstr>Demo</vt:lpstr>
      <vt:lpstr>Demo: Let’s Automate “Add a Transaction”</vt:lpstr>
      <vt:lpstr>Demo: Let’s Automate “Add a Transaction”</vt:lpstr>
      <vt:lpstr>Recap</vt:lpstr>
      <vt:lpstr>Related content</vt:lpstr>
      <vt:lpstr>Visit the Developer Platform &amp; Tools Booth</vt:lpstr>
      <vt:lpstr>Resources</vt:lpstr>
      <vt:lpstr>Complete an evaluation and enter to win!</vt:lpstr>
      <vt:lpstr>Evaluate this session</vt:lpstr>
      <vt:lpstr>PowerPoint Presentation</vt:lpstr>
    </vt:vector>
  </TitlesOfParts>
  <Manager>&lt;Speech writer name goes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 of XAML-Based Windows Phone Applications</dc:title>
  <dc:subject>TechEd 2014</dc:subject>
  <dc:creator>Vinay Krishna</dc:creator>
  <cp:keywords/>
  <dc:description>Template: Jordan Cayabyab, Artitudes Design
Formatting: 
Audience Type:</dc:description>
  <cp:lastModifiedBy>testadmin</cp:lastModifiedBy>
  <cp:revision>18</cp:revision>
  <dcterms:created xsi:type="dcterms:W3CDTF">2014-05-08T03:21:44Z</dcterms:created>
  <dcterms:modified xsi:type="dcterms:W3CDTF">2014-05-14T15:34:34Z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ies>
</file>